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99" r:id="rId3"/>
    <p:sldId id="300" r:id="rId4"/>
    <p:sldId id="301" r:id="rId5"/>
    <p:sldId id="302" r:id="rId6"/>
    <p:sldId id="296" r:id="rId7"/>
    <p:sldId id="277" r:id="rId8"/>
    <p:sldId id="305" r:id="rId9"/>
    <p:sldId id="306" r:id="rId10"/>
    <p:sldId id="281" r:id="rId11"/>
    <p:sldId id="304" r:id="rId12"/>
    <p:sldId id="276" r:id="rId1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1" charset="0"/>
                <a:ea typeface="+mn-ea"/>
                <a:cs typeface="+mn-cs"/>
              </a:defRPr>
            </a:lvl1pPr>
          </a:lstStyle>
          <a:p>
            <a:pPr>
              <a:defRPr/>
            </a:pPr>
            <a:endParaRPr lang="de-DE"/>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1" charset="0"/>
                <a:ea typeface="+mn-ea"/>
                <a:cs typeface="+mn-cs"/>
              </a:defRPr>
            </a:lvl1pPr>
          </a:lstStyle>
          <a:p>
            <a:pPr>
              <a:defRPr/>
            </a:pPr>
            <a:endParaRPr lang="de-DE"/>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1" charset="0"/>
                <a:ea typeface="+mn-ea"/>
                <a:cs typeface="+mn-cs"/>
              </a:defRPr>
            </a:lvl1pPr>
          </a:lstStyle>
          <a:p>
            <a:pPr>
              <a:defRPr/>
            </a:pPr>
            <a:endParaRPr lang="de-DE"/>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51866555-BADF-43B9-9B74-B19489423EC2}" type="slidenum">
              <a:rPr lang="de-DE" altLang="de-DE"/>
              <a:pPr>
                <a:defRPr/>
              </a:pPr>
              <a:t>‹Nr.›</a:t>
            </a:fld>
            <a:endParaRPr lang="de-DE" altLang="de-DE"/>
          </a:p>
        </p:txBody>
      </p:sp>
    </p:spTree>
    <p:extLst>
      <p:ext uri="{BB962C8B-B14F-4D97-AF65-F5344CB8AC3E}">
        <p14:creationId xmlns:p14="http://schemas.microsoft.com/office/powerpoint/2010/main" val="3047476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59731DD-031C-446D-AB07-1410EBEF9853}" type="slidenum">
              <a:rPr lang="de-DE" altLang="de-DE"/>
              <a:pPr eaLnBrk="1" hangingPunct="1">
                <a:spcBef>
                  <a:spcPct val="0"/>
                </a:spcBef>
              </a:pPr>
              <a:t>1</a:t>
            </a:fld>
            <a:endParaRPr lang="de-DE" altLang="de-DE"/>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745CC40C-DF9F-411D-A111-FAB19E0D9314}" type="slidenum">
              <a:rPr lang="de-DE" altLang="de-DE"/>
              <a:pPr eaLnBrk="1" hangingPunct="1">
                <a:spcBef>
                  <a:spcPct val="0"/>
                </a:spcBef>
              </a:pPr>
              <a:t>12</a:t>
            </a:fld>
            <a:endParaRPr lang="de-DE" altLang="de-DE"/>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2555875" y="274638"/>
            <a:ext cx="61309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de-DE" sz="4400" smtClean="0">
                <a:solidFill>
                  <a:schemeClr val="bg1"/>
                </a:solidFill>
                <a:latin typeface="Tw Cen MT" charset="0"/>
              </a:rPr>
              <a:t>Titelmasterformat durch Klicken bearbeiten</a:t>
            </a:r>
          </a:p>
        </p:txBody>
      </p:sp>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smtClean="0"/>
            </a:lvl1pPr>
          </a:lstStyle>
          <a:p>
            <a:pPr>
              <a:defRPr/>
            </a:pPr>
            <a:fld id="{E3D57772-FF34-4886-BE5B-4059343A16B7}" type="slidenum">
              <a:rPr lang="de-DE" altLang="de-DE"/>
              <a:pPr>
                <a:defRPr/>
              </a:pPr>
              <a:t>‹Nr.›</a:t>
            </a:fld>
            <a:endParaRPr lang="de-DE" altLang="de-DE"/>
          </a:p>
        </p:txBody>
      </p:sp>
    </p:spTree>
    <p:extLst>
      <p:ext uri="{BB962C8B-B14F-4D97-AF65-F5344CB8AC3E}">
        <p14:creationId xmlns:p14="http://schemas.microsoft.com/office/powerpoint/2010/main" val="196025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Vertikaler Textplatzhalter 2"/>
          <p:cNvSpPr>
            <a:spLocks noGrp="1"/>
          </p:cNvSpPr>
          <p:nvPr>
            <p:ph type="body" orient="vert" idx="1"/>
          </p:nvPr>
        </p:nvSpPr>
        <p:spPr>
          <a:xfrm>
            <a:off x="395536" y="1556792"/>
            <a:ext cx="8229600" cy="4525963"/>
          </a:xfrm>
          <a:prstGeom prst="rect">
            <a:avLst/>
          </a:prstGeom>
        </p:spPr>
        <p:txBody>
          <a:bodyPr vert="eaVert"/>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FE2951A-8143-4F9E-81D9-B1CBC5E00525}" type="slidenum">
              <a:rPr lang="de-DE" altLang="de-DE"/>
              <a:pPr>
                <a:defRPr/>
              </a:pPr>
              <a:t>‹Nr.›</a:t>
            </a:fld>
            <a:endParaRPr lang="de-DE" altLang="de-DE"/>
          </a:p>
        </p:txBody>
      </p:sp>
    </p:spTree>
    <p:extLst>
      <p:ext uri="{BB962C8B-B14F-4D97-AF65-F5344CB8AC3E}">
        <p14:creationId xmlns:p14="http://schemas.microsoft.com/office/powerpoint/2010/main" val="351262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A91715C-140A-4851-BDCF-24B603216649}" type="slidenum">
              <a:rPr lang="de-DE" altLang="de-DE"/>
              <a:pPr>
                <a:defRPr/>
              </a:pPr>
              <a:t>‹Nr.›</a:t>
            </a:fld>
            <a:endParaRPr lang="de-DE" altLang="de-DE"/>
          </a:p>
        </p:txBody>
      </p:sp>
    </p:spTree>
    <p:extLst>
      <p:ext uri="{BB962C8B-B14F-4D97-AF65-F5344CB8AC3E}">
        <p14:creationId xmlns:p14="http://schemas.microsoft.com/office/powerpoint/2010/main" val="328771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Tw Cen MT" panose="020B0602020104020603" pitchFamily="34" charset="0"/>
              </a:defRPr>
            </a:lvl1pPr>
          </a:lstStyle>
          <a:p>
            <a:r>
              <a:rPr lang="de-DE" dirty="0" smtClean="0"/>
              <a:t>Mastertitelformat bearbeiten</a:t>
            </a:r>
            <a:endParaRPr lang="de-DE" dirty="0"/>
          </a:p>
        </p:txBody>
      </p:sp>
      <p:sp>
        <p:nvSpPr>
          <p:cNvPr id="3" name="Inhaltsplatzhalter 2"/>
          <p:cNvSpPr>
            <a:spLocks noGrp="1"/>
          </p:cNvSpPr>
          <p:nvPr>
            <p:ph idx="1"/>
          </p:nvPr>
        </p:nvSpPr>
        <p:spPr>
          <a:xfrm>
            <a:off x="395536" y="1628800"/>
            <a:ext cx="8229600" cy="4525963"/>
          </a:xfrm>
          <a:prstGeom prst="rect">
            <a:avLst/>
          </a:prstGeo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569679D-71F1-4502-9240-2145FE4E9241}" type="slidenum">
              <a:rPr lang="de-DE" altLang="de-DE"/>
              <a:pPr>
                <a:defRPr/>
              </a:pPr>
              <a:t>‹Nr.›</a:t>
            </a:fld>
            <a:endParaRPr lang="de-DE" altLang="de-DE"/>
          </a:p>
        </p:txBody>
      </p:sp>
    </p:spTree>
    <p:extLst>
      <p:ext uri="{BB962C8B-B14F-4D97-AF65-F5344CB8AC3E}">
        <p14:creationId xmlns:p14="http://schemas.microsoft.com/office/powerpoint/2010/main" val="54823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2555875" y="274638"/>
            <a:ext cx="61309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de-DE" sz="4400" smtClean="0">
                <a:solidFill>
                  <a:schemeClr val="bg1"/>
                </a:solidFill>
                <a:latin typeface="Tw Cen MT" charset="0"/>
              </a:rPr>
              <a:t>Titelmasterformat durch Klicken bearbeiten</a:t>
            </a:r>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smtClean="0"/>
            </a:lvl1pPr>
          </a:lstStyle>
          <a:p>
            <a:pPr>
              <a:defRPr/>
            </a:pPr>
            <a:fld id="{033339E1-D950-4C71-94D9-10901C21F829}" type="slidenum">
              <a:rPr lang="de-DE" altLang="de-DE"/>
              <a:pPr>
                <a:defRPr/>
              </a:pPr>
              <a:t>‹Nr.›</a:t>
            </a:fld>
            <a:endParaRPr lang="de-DE" altLang="de-DE"/>
          </a:p>
        </p:txBody>
      </p:sp>
    </p:spTree>
    <p:extLst>
      <p:ext uri="{BB962C8B-B14F-4D97-AF65-F5344CB8AC3E}">
        <p14:creationId xmlns:p14="http://schemas.microsoft.com/office/powerpoint/2010/main" val="17494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F54D336-29B2-4B8D-A7D4-B07F803B90E0}" type="slidenum">
              <a:rPr lang="de-DE" altLang="de-DE"/>
              <a:pPr>
                <a:defRPr/>
              </a:pPr>
              <a:t>‹Nr.›</a:t>
            </a:fld>
            <a:endParaRPr lang="de-DE" altLang="de-DE"/>
          </a:p>
        </p:txBody>
      </p:sp>
    </p:spTree>
    <p:extLst>
      <p:ext uri="{BB962C8B-B14F-4D97-AF65-F5344CB8AC3E}">
        <p14:creationId xmlns:p14="http://schemas.microsoft.com/office/powerpoint/2010/main" val="326897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83ED482D-4A26-432A-9CAA-6B29351B7104}" type="slidenum">
              <a:rPr lang="de-DE" altLang="de-DE"/>
              <a:pPr>
                <a:defRPr/>
              </a:pPr>
              <a:t>‹Nr.›</a:t>
            </a:fld>
            <a:endParaRPr lang="de-DE" altLang="de-DE"/>
          </a:p>
        </p:txBody>
      </p:sp>
    </p:spTree>
    <p:extLst>
      <p:ext uri="{BB962C8B-B14F-4D97-AF65-F5344CB8AC3E}">
        <p14:creationId xmlns:p14="http://schemas.microsoft.com/office/powerpoint/2010/main" val="228771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31EA9E63-B598-43E0-9A78-BACEA66EE371}" type="slidenum">
              <a:rPr lang="de-DE" altLang="de-DE"/>
              <a:pPr>
                <a:defRPr/>
              </a:pPr>
              <a:t>‹Nr.›</a:t>
            </a:fld>
            <a:endParaRPr lang="de-DE" altLang="de-DE"/>
          </a:p>
        </p:txBody>
      </p:sp>
    </p:spTree>
    <p:extLst>
      <p:ext uri="{BB962C8B-B14F-4D97-AF65-F5344CB8AC3E}">
        <p14:creationId xmlns:p14="http://schemas.microsoft.com/office/powerpoint/2010/main" val="31398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D385731E-5714-4A79-A43C-3EF4B5BC2327}" type="slidenum">
              <a:rPr lang="de-DE" altLang="de-DE"/>
              <a:pPr>
                <a:defRPr/>
              </a:pPr>
              <a:t>‹Nr.›</a:t>
            </a:fld>
            <a:endParaRPr lang="de-DE" altLang="de-DE"/>
          </a:p>
        </p:txBody>
      </p:sp>
    </p:spTree>
    <p:extLst>
      <p:ext uri="{BB962C8B-B14F-4D97-AF65-F5344CB8AC3E}">
        <p14:creationId xmlns:p14="http://schemas.microsoft.com/office/powerpoint/2010/main" val="111092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3BCF1439-5E05-4C6C-89B1-720EBBFCC98E}" type="slidenum">
              <a:rPr lang="de-DE" altLang="de-DE"/>
              <a:pPr>
                <a:defRPr/>
              </a:pPr>
              <a:t>‹Nr.›</a:t>
            </a:fld>
            <a:endParaRPr lang="de-DE" altLang="de-DE"/>
          </a:p>
        </p:txBody>
      </p:sp>
    </p:spTree>
    <p:extLst>
      <p:ext uri="{BB962C8B-B14F-4D97-AF65-F5344CB8AC3E}">
        <p14:creationId xmlns:p14="http://schemas.microsoft.com/office/powerpoint/2010/main" val="4081101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612C138-CE79-42BA-9C2C-F3A08354F9AF}" type="slidenum">
              <a:rPr lang="de-DE" altLang="de-DE"/>
              <a:pPr>
                <a:defRPr/>
              </a:pPr>
              <a:t>‹Nr.›</a:t>
            </a:fld>
            <a:endParaRPr lang="de-DE" altLang="de-DE"/>
          </a:p>
        </p:txBody>
      </p:sp>
    </p:spTree>
    <p:extLst>
      <p:ext uri="{BB962C8B-B14F-4D97-AF65-F5344CB8AC3E}">
        <p14:creationId xmlns:p14="http://schemas.microsoft.com/office/powerpoint/2010/main" val="2017535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1"/>
          <p:cNvSpPr>
            <a:spLocks noChangeArrowheads="1" noChangeShapeType="1"/>
          </p:cNvSpPr>
          <p:nvPr userDrawn="1"/>
        </p:nvSpPr>
        <p:spPr bwMode="auto">
          <a:xfrm>
            <a:off x="2555875" y="268288"/>
            <a:ext cx="6119813" cy="1223962"/>
          </a:xfrm>
          <a:prstGeom prst="rect">
            <a:avLst/>
          </a:prstGeom>
          <a:solidFill>
            <a:srgbClr val="008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AEBDE">
                      <a:alpha val="74998"/>
                    </a:srgbClr>
                  </a:outerShdw>
                </a:effectLst>
              </a14:hiddenEffects>
            </a:ext>
          </a:extLst>
        </p:spPr>
        <p:txBody>
          <a:bodyPr lIns="36576" tIns="36576" rIns="36576" bIns="36576"/>
          <a:lstStyle/>
          <a:p>
            <a:pPr>
              <a:defRPr/>
            </a:pPr>
            <a:endParaRPr lang="de-DE">
              <a:ea typeface="ＭＳ Ｐゴシック" charset="0"/>
              <a:cs typeface="ＭＳ Ｐゴシック" charset="0"/>
            </a:endParaRPr>
          </a:p>
        </p:txBody>
      </p:sp>
      <p:pic>
        <p:nvPicPr>
          <p:cNvPr id="1027" name="Picture 18"/>
          <p:cNvPicPr>
            <a:picLocks noChangeAspect="1" noChangeArrowheads="1"/>
          </p:cNvPicPr>
          <p:nvPr userDrawn="1"/>
        </p:nvPicPr>
        <p:blipFill>
          <a:blip r:embed="rId13"/>
          <a:srcRect r="68405"/>
          <a:stretch>
            <a:fillRect/>
          </a:stretch>
        </p:blipFill>
        <p:spPr bwMode="auto">
          <a:xfrm>
            <a:off x="395288" y="260350"/>
            <a:ext cx="2160587" cy="12382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accent1">
                      <a:alpha val="74998"/>
                    </a:schemeClr>
                  </a:outerShdw>
                </a:effectLst>
              </a14:hiddenEffects>
            </a:ext>
          </a:extLst>
        </p:spPr>
      </p:pic>
      <p:sp>
        <p:nvSpPr>
          <p:cNvPr id="1028" name="Rectangle 2"/>
          <p:cNvSpPr>
            <a:spLocks noGrp="1" noChangeArrowheads="1"/>
          </p:cNvSpPr>
          <p:nvPr>
            <p:ph type="title"/>
          </p:nvPr>
        </p:nvSpPr>
        <p:spPr bwMode="auto">
          <a:xfrm>
            <a:off x="2555875" y="274638"/>
            <a:ext cx="61309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1" charset="0"/>
                <a:ea typeface="+mn-ea"/>
                <a:cs typeface="+mn-cs"/>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mn-ea"/>
                <a:cs typeface="+mn-cs"/>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0A388F0C-4B82-4792-B2CE-079806CF008F}" type="slidenum">
              <a:rPr lang="de-DE" altLang="de-DE"/>
              <a:pPr>
                <a:defRPr/>
              </a:pPr>
              <a:t>‹Nr.›</a:t>
            </a:fld>
            <a:endParaRPr lang="de-DE" altLang="de-DE"/>
          </a:p>
        </p:txBody>
      </p:sp>
      <p:sp>
        <p:nvSpPr>
          <p:cNvPr id="1032" name="Text Box 22"/>
          <p:cNvSpPr txBox="1">
            <a:spLocks noChangeArrowheads="1"/>
          </p:cNvSpPr>
          <p:nvPr userDrawn="1"/>
        </p:nvSpPr>
        <p:spPr bwMode="auto">
          <a:xfrm>
            <a:off x="395288" y="6415088"/>
            <a:ext cx="8280400" cy="327025"/>
          </a:xfrm>
          <a:prstGeom prst="rect">
            <a:avLst/>
          </a:prstGeom>
          <a:solidFill>
            <a:srgbClr val="F0AB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AEBDE">
                      <a:alpha val="74998"/>
                    </a:srgbClr>
                  </a:outerShdw>
                </a:effectLst>
              </a14:hiddenEffects>
            </a:ext>
          </a:extLst>
        </p:spPr>
        <p:txBody>
          <a:bodyPr lIns="36576" tIns="36576" rIns="36576" bIns="36576"/>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endParaRPr lang="de-DE" smtClean="0"/>
          </a:p>
        </p:txBody>
      </p:sp>
    </p:spTree>
  </p:cSld>
  <p:clrMap bg1="lt1" tx1="dk1" bg2="lt2" tx2="dk2" accent1="accent1" accent2="accent2" accent3="accent3" accent4="accent4" accent5="accent5" accent6="accent6" hlink="hlink" folHlink="folHlink"/>
  <p:sldLayoutIdLst>
    <p:sldLayoutId id="2147483697" r:id="rId1"/>
    <p:sldLayoutId id="2147483688" r:id="rId2"/>
    <p:sldLayoutId id="214748369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Tw Cen MT" panose="020B0602020104020603" pitchFamily="34" charset="0"/>
          <a:ea typeface="ＭＳ Ｐゴシック" pitchFamily="-111" charset="-128"/>
          <a:cs typeface="ＭＳ Ｐゴシック" charset="0"/>
        </a:defRPr>
      </a:lvl1pPr>
      <a:lvl2pPr algn="ctr" rtl="0" eaLnBrk="0" fontAlgn="base" hangingPunct="0">
        <a:spcBef>
          <a:spcPct val="0"/>
        </a:spcBef>
        <a:spcAft>
          <a:spcPct val="0"/>
        </a:spcAft>
        <a:defRPr sz="4400">
          <a:solidFill>
            <a:schemeClr val="bg1"/>
          </a:solidFill>
          <a:latin typeface="Tw Cen MT" charset="0"/>
          <a:ea typeface="ＭＳ Ｐゴシック" pitchFamily="-111" charset="-128"/>
          <a:cs typeface="ＭＳ Ｐゴシック" charset="0"/>
        </a:defRPr>
      </a:lvl2pPr>
      <a:lvl3pPr algn="ctr" rtl="0" eaLnBrk="0" fontAlgn="base" hangingPunct="0">
        <a:spcBef>
          <a:spcPct val="0"/>
        </a:spcBef>
        <a:spcAft>
          <a:spcPct val="0"/>
        </a:spcAft>
        <a:defRPr sz="4400">
          <a:solidFill>
            <a:schemeClr val="bg1"/>
          </a:solidFill>
          <a:latin typeface="Tw Cen MT" charset="0"/>
          <a:ea typeface="ＭＳ Ｐゴシック" pitchFamily="-111" charset="-128"/>
          <a:cs typeface="ＭＳ Ｐゴシック" charset="0"/>
        </a:defRPr>
      </a:lvl3pPr>
      <a:lvl4pPr algn="ctr" rtl="0" eaLnBrk="0" fontAlgn="base" hangingPunct="0">
        <a:spcBef>
          <a:spcPct val="0"/>
        </a:spcBef>
        <a:spcAft>
          <a:spcPct val="0"/>
        </a:spcAft>
        <a:defRPr sz="4400">
          <a:solidFill>
            <a:schemeClr val="bg1"/>
          </a:solidFill>
          <a:latin typeface="Tw Cen MT" charset="0"/>
          <a:ea typeface="ＭＳ Ｐゴシック" pitchFamily="-111" charset="-128"/>
          <a:cs typeface="ＭＳ Ｐゴシック" charset="0"/>
        </a:defRPr>
      </a:lvl4pPr>
      <a:lvl5pPr algn="ctr" rtl="0" eaLnBrk="0" fontAlgn="base" hangingPunct="0">
        <a:spcBef>
          <a:spcPct val="0"/>
        </a:spcBef>
        <a:spcAft>
          <a:spcPct val="0"/>
        </a:spcAft>
        <a:defRPr sz="4400">
          <a:solidFill>
            <a:schemeClr val="bg1"/>
          </a:solidFill>
          <a:latin typeface="Tw Cen MT" charset="0"/>
          <a:ea typeface="ＭＳ Ｐゴシック" pitchFamily="-111" charset="-128"/>
          <a:cs typeface="ＭＳ Ｐゴシック"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182688" y="5876925"/>
            <a:ext cx="6846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endParaRPr lang="de-DE" altLang="de-DE" sz="2400">
              <a:latin typeface="Times New Roman" pitchFamily="18" charset="0"/>
            </a:endParaRPr>
          </a:p>
        </p:txBody>
      </p:sp>
      <p:sp>
        <p:nvSpPr>
          <p:cNvPr id="5" name="Rectangle 2"/>
          <p:cNvSpPr txBox="1">
            <a:spLocks noChangeArrowheads="1"/>
          </p:cNvSpPr>
          <p:nvPr/>
        </p:nvSpPr>
        <p:spPr bwMode="auto">
          <a:xfrm>
            <a:off x="395288" y="1700213"/>
            <a:ext cx="82804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Tw Cen MT" panose="020B0602020104020603" pitchFamily="34" charset="0"/>
                <a:ea typeface="ＭＳ Ｐゴシック" pitchFamily="-111" charset="-128"/>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de-DE" altLang="de-DE" kern="0" dirty="0" smtClean="0">
                <a:solidFill>
                  <a:schemeClr val="tx1"/>
                </a:solidFill>
              </a:rPr>
              <a:t>Atomwaffen abschaffen!</a:t>
            </a:r>
          </a:p>
          <a:p>
            <a:pPr>
              <a:defRPr/>
            </a:pPr>
            <a:endParaRPr lang="de-DE" altLang="de-DE" kern="0" dirty="0">
              <a:solidFill>
                <a:schemeClr val="tx1"/>
              </a:solidFill>
            </a:endParaRPr>
          </a:p>
          <a:p>
            <a:pPr>
              <a:defRPr/>
            </a:pPr>
            <a:r>
              <a:rPr lang="de-DE" altLang="de-DE" sz="2800" kern="0" dirty="0" smtClean="0">
                <a:solidFill>
                  <a:schemeClr val="tx1"/>
                </a:solidFill>
              </a:rPr>
              <a:t>www.nuclearfreeeducation.de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95288" y="2565400"/>
            <a:ext cx="8208962"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de-DE" altLang="de-DE" sz="2000">
              <a:solidFill>
                <a:srgbClr val="070707"/>
              </a:solidFill>
              <a:latin typeface="Tw Cen MT" pitchFamily="34" charset="0"/>
            </a:endParaRPr>
          </a:p>
          <a:p>
            <a:pPr algn="ctr" eaLnBrk="1" hangingPunct="1"/>
            <a:r>
              <a:rPr lang="de-DE" altLang="de-DE" sz="3200" b="1">
                <a:solidFill>
                  <a:srgbClr val="070707"/>
                </a:solidFill>
                <a:latin typeface="Tw Cen MT" pitchFamily="34" charset="0"/>
              </a:rPr>
              <a:t>  Wie sieht es also nach </a:t>
            </a:r>
          </a:p>
          <a:p>
            <a:pPr algn="ctr" eaLnBrk="1" hangingPunct="1"/>
            <a:r>
              <a:rPr lang="de-DE" altLang="de-DE" sz="3200" b="1">
                <a:solidFill>
                  <a:srgbClr val="070707"/>
                </a:solidFill>
                <a:latin typeface="Tw Cen MT" pitchFamily="34" charset="0"/>
              </a:rPr>
              <a:t>35 Jahren Atomwaffensperrvertrag mit der Abrüstung aus?</a:t>
            </a:r>
          </a:p>
          <a:p>
            <a:pPr eaLnBrk="1" hangingPunct="1"/>
            <a:endParaRPr lang="de-DE" altLang="de-DE" sz="2000">
              <a:solidFill>
                <a:srgbClr val="070707"/>
              </a:solidFill>
              <a:latin typeface="Tw Cen MT" pitchFamily="34" charset="0"/>
            </a:endParaRPr>
          </a:p>
        </p:txBody>
      </p:sp>
      <p:sp>
        <p:nvSpPr>
          <p:cNvPr id="13315" name="Text Box 5"/>
          <p:cNvSpPr txBox="1">
            <a:spLocks noChangeArrowheads="1"/>
          </p:cNvSpPr>
          <p:nvPr/>
        </p:nvSpPr>
        <p:spPr bwMode="auto">
          <a:xfrm>
            <a:off x="611188" y="2565400"/>
            <a:ext cx="7561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de-DE" altLang="de-DE" sz="20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nvGraphicFramePr>
        <p:xfrm>
          <a:off x="900113" y="1700213"/>
          <a:ext cx="7302500" cy="4572000"/>
        </p:xfrm>
        <a:graphic>
          <a:graphicData uri="http://schemas.openxmlformats.org/drawingml/2006/table">
            <a:tbl>
              <a:tblPr/>
              <a:tblGrid>
                <a:gridCol w="4135437"/>
                <a:gridCol w="3167063"/>
              </a:tblGrid>
              <a:tr h="0">
                <a:tc>
                  <a:txBody>
                    <a:bodyPr/>
                    <a:lstStyle>
                      <a:lvl1pPr marL="342900" indent="-342900" defTabSz="457200" eaLnBrk="0" hangingPunct="0">
                        <a:spcBef>
                          <a:spcPct val="20000"/>
                        </a:spcBef>
                        <a:defRPr sz="2800">
                          <a:solidFill>
                            <a:schemeClr val="tx1"/>
                          </a:solidFill>
                          <a:latin typeface="Tw Cen MT" pitchFamily="34" charset="0"/>
                          <a:ea typeface="ＭＳ Ｐゴシック" pitchFamily="34" charset="-128"/>
                        </a:defRPr>
                      </a:lvl1pPr>
                      <a:lvl2pPr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457200" marR="0" lvl="1" indent="0" algn="l" defTabSz="457200" rtl="0" eaLnBrk="1" fontAlgn="base" latinLnBrk="0" hangingPunct="1">
                        <a:lnSpc>
                          <a:spcPct val="100000"/>
                        </a:lnSpc>
                        <a:spcBef>
                          <a:spcPct val="0"/>
                        </a:spcBef>
                        <a:spcAft>
                          <a:spcPct val="0"/>
                        </a:spcAft>
                        <a:buClrTx/>
                        <a:buSzTx/>
                        <a:buFontTx/>
                        <a:buNone/>
                        <a:tabLst/>
                      </a:pPr>
                      <a:endParaRPr kumimoji="0" lang="de-DE" altLang="de-DE" sz="2000" b="1" i="0" u="none" strike="noStrike" cap="none" normalizeH="0" baseline="0" smtClean="0">
                        <a:ln>
                          <a:noFill/>
                        </a:ln>
                        <a:solidFill>
                          <a:schemeClr val="tx1"/>
                        </a:solidFill>
                        <a:effectLst/>
                        <a:latin typeface="Tw Cen MT" pitchFamily="34" charset="0"/>
                        <a:ea typeface="ＭＳ Ｐゴシック" pitchFamily="34" charset="-128"/>
                      </a:endParaRPr>
                    </a:p>
                    <a:p>
                      <a:pPr marL="457200" marR="0" lvl="1" indent="0" algn="l" defTabSz="4572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smtClean="0">
                          <a:ln>
                            <a:noFill/>
                          </a:ln>
                          <a:solidFill>
                            <a:schemeClr val="tx1"/>
                          </a:solidFill>
                          <a:effectLst/>
                          <a:latin typeface="Tw Cen MT" pitchFamily="34" charset="0"/>
                          <a:ea typeface="ＭＳ Ｐゴシック" pitchFamily="34" charset="-128"/>
                        </a:rPr>
                        <a:t>Offizielle Atommächte</a:t>
                      </a:r>
                      <a:endPar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endParaRPr>
                    </a:p>
                  </a:txBody>
                  <a:tcPr marL="0" marR="0" marT="0" marB="0" anchor="ctr" horzOverflow="overflow">
                    <a:lnL>
                      <a:noFill/>
                    </a:lnL>
                    <a:lnR>
                      <a:noFill/>
                    </a:lnR>
                    <a:lnT>
                      <a:noFill/>
                    </a:lnT>
                    <a:lnB>
                      <a:noFill/>
                    </a:lnB>
                    <a:lnTlToBr>
                      <a:noFill/>
                    </a:lnTlToBr>
                    <a:lnBlToTr>
                      <a:noFill/>
                    </a:lnBlToTr>
                    <a:solidFill>
                      <a:srgbClr val="EAEBDE"/>
                    </a:solidFill>
                  </a:tcPr>
                </a:tc>
                <a:tc>
                  <a:txBody>
                    <a:bodyPr/>
                    <a:lstStyle>
                      <a:lvl1pPr defTabSz="457200" eaLnBrk="0" hangingPunct="0">
                        <a:spcBef>
                          <a:spcPct val="20000"/>
                        </a:spcBef>
                        <a:defRPr sz="2800">
                          <a:solidFill>
                            <a:schemeClr val="tx1"/>
                          </a:solidFill>
                          <a:latin typeface="Tw Cen MT" pitchFamily="34" charset="0"/>
                          <a:ea typeface="ＭＳ Ｐゴシック" pitchFamily="34" charset="-128"/>
                        </a:defRPr>
                      </a:lvl1pPr>
                      <a:lvl2pPr marL="742950" indent="-285750"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solidFill>
                      <a:srgbClr val="EAEBDE"/>
                    </a:solidFill>
                  </a:tcPr>
                </a:tc>
              </a:tr>
              <a:tr h="0">
                <a:tc>
                  <a:txBody>
                    <a:bodyPr/>
                    <a:lstStyle>
                      <a:lvl1pPr marL="342900" indent="-342900" defTabSz="457200" eaLnBrk="0" hangingPunct="0">
                        <a:spcBef>
                          <a:spcPct val="20000"/>
                        </a:spcBef>
                        <a:defRPr sz="2800">
                          <a:solidFill>
                            <a:schemeClr val="tx1"/>
                          </a:solidFill>
                          <a:latin typeface="Tw Cen MT" pitchFamily="34" charset="0"/>
                          <a:ea typeface="ＭＳ Ｐゴシック" pitchFamily="34" charset="-128"/>
                        </a:defRPr>
                      </a:lvl1pPr>
                      <a:lvl2pPr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457200" marR="0" lvl="1"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USA</a:t>
                      </a:r>
                    </a:p>
                  </a:txBody>
                  <a:tcPr marL="0" marR="0" marT="0" marB="0" anchor="ctr" horzOverflow="overflow">
                    <a:lnL>
                      <a:noFill/>
                    </a:lnL>
                    <a:lnR>
                      <a:noFill/>
                    </a:lnR>
                    <a:lnT>
                      <a:noFill/>
                    </a:lnT>
                    <a:lnB>
                      <a:noFill/>
                    </a:lnB>
                    <a:lnTlToBr>
                      <a:noFill/>
                    </a:lnTlToBr>
                    <a:lnBlToTr>
                      <a:noFill/>
                    </a:lnBlToTr>
                    <a:solidFill>
                      <a:srgbClr val="EAEBDE"/>
                    </a:solidFill>
                  </a:tcPr>
                </a:tc>
                <a:tc>
                  <a:txBody>
                    <a:bodyPr/>
                    <a:lstStyle>
                      <a:lvl1pPr defTabSz="457200" eaLnBrk="0" hangingPunct="0">
                        <a:spcBef>
                          <a:spcPct val="20000"/>
                        </a:spcBef>
                        <a:defRPr sz="2800">
                          <a:solidFill>
                            <a:schemeClr val="tx1"/>
                          </a:solidFill>
                          <a:latin typeface="Tw Cen MT" pitchFamily="34" charset="0"/>
                          <a:ea typeface="ＭＳ Ｐゴシック" pitchFamily="34" charset="-128"/>
                        </a:defRPr>
                      </a:lvl1pPr>
                      <a:lvl2pPr marL="742950" indent="-285750"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7 315</a:t>
                      </a:r>
                    </a:p>
                  </a:txBody>
                  <a:tcPr marL="0" marR="0" marT="0" marB="0" anchor="ctr" horzOverflow="overflow">
                    <a:lnL>
                      <a:noFill/>
                    </a:lnL>
                    <a:lnR>
                      <a:noFill/>
                    </a:lnR>
                    <a:lnT>
                      <a:noFill/>
                    </a:lnT>
                    <a:lnB>
                      <a:noFill/>
                    </a:lnB>
                    <a:lnTlToBr>
                      <a:noFill/>
                    </a:lnTlToBr>
                    <a:lnBlToTr>
                      <a:noFill/>
                    </a:lnBlToTr>
                    <a:solidFill>
                      <a:srgbClr val="EAEBDE"/>
                    </a:solidFill>
                  </a:tcPr>
                </a:tc>
              </a:tr>
              <a:tr h="0">
                <a:tc>
                  <a:txBody>
                    <a:bodyPr/>
                    <a:lstStyle>
                      <a:lvl1pPr marL="342900" indent="-342900" defTabSz="457200" eaLnBrk="0" hangingPunct="0">
                        <a:spcBef>
                          <a:spcPct val="20000"/>
                        </a:spcBef>
                        <a:defRPr sz="2800">
                          <a:solidFill>
                            <a:schemeClr val="tx1"/>
                          </a:solidFill>
                          <a:latin typeface="Tw Cen MT" pitchFamily="34" charset="0"/>
                          <a:ea typeface="ＭＳ Ｐゴシック" pitchFamily="34" charset="-128"/>
                        </a:defRPr>
                      </a:lvl1pPr>
                      <a:lvl2pPr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457200" marR="0" lvl="1"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Russland</a:t>
                      </a:r>
                    </a:p>
                  </a:txBody>
                  <a:tcPr marL="0" marR="0" marT="0" marB="0" anchor="ctr" horzOverflow="overflow">
                    <a:lnL>
                      <a:noFill/>
                    </a:lnL>
                    <a:lnR>
                      <a:noFill/>
                    </a:lnR>
                    <a:lnT>
                      <a:noFill/>
                    </a:lnT>
                    <a:lnB>
                      <a:noFill/>
                    </a:lnB>
                    <a:lnTlToBr>
                      <a:noFill/>
                    </a:lnTlToBr>
                    <a:lnBlToTr>
                      <a:noFill/>
                    </a:lnBlToTr>
                    <a:solidFill>
                      <a:srgbClr val="EAEBDE"/>
                    </a:solidFill>
                  </a:tcPr>
                </a:tc>
                <a:tc>
                  <a:txBody>
                    <a:bodyPr/>
                    <a:lstStyle>
                      <a:lvl1pPr defTabSz="457200" eaLnBrk="0" hangingPunct="0">
                        <a:spcBef>
                          <a:spcPct val="20000"/>
                        </a:spcBef>
                        <a:defRPr sz="2800">
                          <a:solidFill>
                            <a:schemeClr val="tx1"/>
                          </a:solidFill>
                          <a:latin typeface="Tw Cen MT" pitchFamily="34" charset="0"/>
                          <a:ea typeface="ＭＳ Ｐゴシック" pitchFamily="34" charset="-128"/>
                        </a:defRPr>
                      </a:lvl1pPr>
                      <a:lvl2pPr marL="742950" indent="-285750"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8 000</a:t>
                      </a:r>
                    </a:p>
                  </a:txBody>
                  <a:tcPr marL="0" marR="0" marT="0" marB="0" anchor="ctr" horzOverflow="overflow">
                    <a:lnL>
                      <a:noFill/>
                    </a:lnL>
                    <a:lnR>
                      <a:noFill/>
                    </a:lnR>
                    <a:lnT>
                      <a:noFill/>
                    </a:lnT>
                    <a:lnB>
                      <a:noFill/>
                    </a:lnB>
                    <a:lnTlToBr>
                      <a:noFill/>
                    </a:lnTlToBr>
                    <a:lnBlToTr>
                      <a:noFill/>
                    </a:lnBlToTr>
                    <a:solidFill>
                      <a:srgbClr val="EAEBDE"/>
                    </a:solidFill>
                  </a:tcPr>
                </a:tc>
              </a:tr>
              <a:tr h="0">
                <a:tc>
                  <a:txBody>
                    <a:bodyPr/>
                    <a:lstStyle>
                      <a:lvl1pPr marL="342900" indent="-342900" defTabSz="457200" eaLnBrk="0" hangingPunct="0">
                        <a:spcBef>
                          <a:spcPct val="20000"/>
                        </a:spcBef>
                        <a:defRPr sz="2800">
                          <a:solidFill>
                            <a:schemeClr val="tx1"/>
                          </a:solidFill>
                          <a:latin typeface="Tw Cen MT" pitchFamily="34" charset="0"/>
                          <a:ea typeface="ＭＳ Ｐゴシック" pitchFamily="34" charset="-128"/>
                        </a:defRPr>
                      </a:lvl1pPr>
                      <a:lvl2pPr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457200" marR="0" lvl="1"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China</a:t>
                      </a:r>
                    </a:p>
                  </a:txBody>
                  <a:tcPr marL="0" marR="0" marT="0" marB="0" anchor="ctr" horzOverflow="overflow">
                    <a:lnL>
                      <a:noFill/>
                    </a:lnL>
                    <a:lnR>
                      <a:noFill/>
                    </a:lnR>
                    <a:lnT>
                      <a:noFill/>
                    </a:lnT>
                    <a:lnB>
                      <a:noFill/>
                    </a:lnB>
                    <a:lnTlToBr>
                      <a:noFill/>
                    </a:lnTlToBr>
                    <a:lnBlToTr>
                      <a:noFill/>
                    </a:lnBlToTr>
                    <a:solidFill>
                      <a:srgbClr val="EAEBDE"/>
                    </a:solidFill>
                  </a:tcPr>
                </a:tc>
                <a:tc>
                  <a:txBody>
                    <a:bodyPr/>
                    <a:lstStyle>
                      <a:lvl1pPr defTabSz="457200" eaLnBrk="0" hangingPunct="0">
                        <a:spcBef>
                          <a:spcPct val="20000"/>
                        </a:spcBef>
                        <a:defRPr sz="2800">
                          <a:solidFill>
                            <a:schemeClr val="tx1"/>
                          </a:solidFill>
                          <a:latin typeface="Tw Cen MT" pitchFamily="34" charset="0"/>
                          <a:ea typeface="ＭＳ Ｐゴシック" pitchFamily="34" charset="-128"/>
                        </a:defRPr>
                      </a:lvl1pPr>
                      <a:lvl2pPr marL="742950" indent="-285750"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250</a:t>
                      </a:r>
                    </a:p>
                  </a:txBody>
                  <a:tcPr marL="0" marR="0" marT="0" marB="0" anchor="ctr" horzOverflow="overflow">
                    <a:lnL>
                      <a:noFill/>
                    </a:lnL>
                    <a:lnR>
                      <a:noFill/>
                    </a:lnR>
                    <a:lnT>
                      <a:noFill/>
                    </a:lnT>
                    <a:lnB>
                      <a:noFill/>
                    </a:lnB>
                    <a:lnTlToBr>
                      <a:noFill/>
                    </a:lnTlToBr>
                    <a:lnBlToTr>
                      <a:noFill/>
                    </a:lnBlToTr>
                    <a:solidFill>
                      <a:srgbClr val="EAEBDE"/>
                    </a:solidFill>
                  </a:tcPr>
                </a:tc>
              </a:tr>
              <a:tr h="0">
                <a:tc>
                  <a:txBody>
                    <a:bodyPr/>
                    <a:lstStyle>
                      <a:lvl1pPr marL="342900" indent="-342900" defTabSz="457200" eaLnBrk="0" hangingPunct="0">
                        <a:spcBef>
                          <a:spcPct val="20000"/>
                        </a:spcBef>
                        <a:defRPr sz="2800">
                          <a:solidFill>
                            <a:schemeClr val="tx1"/>
                          </a:solidFill>
                          <a:latin typeface="Tw Cen MT" pitchFamily="34" charset="0"/>
                          <a:ea typeface="ＭＳ Ｐゴシック" pitchFamily="34" charset="-128"/>
                        </a:defRPr>
                      </a:lvl1pPr>
                      <a:lvl2pPr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457200" marR="0" lvl="1"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Frankreich</a:t>
                      </a:r>
                    </a:p>
                  </a:txBody>
                  <a:tcPr marL="0" marR="0" marT="0" marB="0" anchor="ctr" horzOverflow="overflow">
                    <a:lnL>
                      <a:noFill/>
                    </a:lnL>
                    <a:lnR>
                      <a:noFill/>
                    </a:lnR>
                    <a:lnT>
                      <a:noFill/>
                    </a:lnT>
                    <a:lnB>
                      <a:noFill/>
                    </a:lnB>
                    <a:lnTlToBr>
                      <a:noFill/>
                    </a:lnTlToBr>
                    <a:lnBlToTr>
                      <a:noFill/>
                    </a:lnBlToTr>
                    <a:solidFill>
                      <a:srgbClr val="EAEBDE"/>
                    </a:solidFill>
                  </a:tcPr>
                </a:tc>
                <a:tc>
                  <a:txBody>
                    <a:bodyPr/>
                    <a:lstStyle>
                      <a:lvl1pPr defTabSz="457200" eaLnBrk="0" hangingPunct="0">
                        <a:spcBef>
                          <a:spcPct val="20000"/>
                        </a:spcBef>
                        <a:defRPr sz="2800">
                          <a:solidFill>
                            <a:schemeClr val="tx1"/>
                          </a:solidFill>
                          <a:latin typeface="Tw Cen MT" pitchFamily="34" charset="0"/>
                          <a:ea typeface="ＭＳ Ｐゴシック" pitchFamily="34" charset="-128"/>
                        </a:defRPr>
                      </a:lvl1pPr>
                      <a:lvl2pPr marL="742950" indent="-285750"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300</a:t>
                      </a:r>
                    </a:p>
                  </a:txBody>
                  <a:tcPr marL="0" marR="0" marT="0" marB="0" anchor="ctr" horzOverflow="overflow">
                    <a:lnL>
                      <a:noFill/>
                    </a:lnL>
                    <a:lnR>
                      <a:noFill/>
                    </a:lnR>
                    <a:lnT>
                      <a:noFill/>
                    </a:lnT>
                    <a:lnB>
                      <a:noFill/>
                    </a:lnB>
                    <a:lnTlToBr>
                      <a:noFill/>
                    </a:lnTlToBr>
                    <a:lnBlToTr>
                      <a:noFill/>
                    </a:lnBlToTr>
                    <a:solidFill>
                      <a:srgbClr val="EAEBDE"/>
                    </a:solidFill>
                  </a:tcPr>
                </a:tc>
              </a:tr>
              <a:tr h="0">
                <a:tc>
                  <a:txBody>
                    <a:bodyPr/>
                    <a:lstStyle>
                      <a:lvl1pPr marL="342900" indent="-342900" defTabSz="457200" eaLnBrk="0" hangingPunct="0">
                        <a:spcBef>
                          <a:spcPct val="20000"/>
                        </a:spcBef>
                        <a:defRPr sz="2800">
                          <a:solidFill>
                            <a:schemeClr val="tx1"/>
                          </a:solidFill>
                          <a:latin typeface="Tw Cen MT" pitchFamily="34" charset="0"/>
                          <a:ea typeface="ＭＳ Ｐゴシック" pitchFamily="34" charset="-128"/>
                        </a:defRPr>
                      </a:lvl1pPr>
                      <a:lvl2pPr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457200" marR="0" lvl="1"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Großbritannien</a:t>
                      </a:r>
                    </a:p>
                  </a:txBody>
                  <a:tcPr marL="0" marR="0" marT="0" marB="0" anchor="ctr" horzOverflow="overflow">
                    <a:lnL>
                      <a:noFill/>
                    </a:lnL>
                    <a:lnR>
                      <a:noFill/>
                    </a:lnR>
                    <a:lnT>
                      <a:noFill/>
                    </a:lnT>
                    <a:lnB>
                      <a:noFill/>
                    </a:lnB>
                    <a:lnTlToBr>
                      <a:noFill/>
                    </a:lnTlToBr>
                    <a:lnBlToTr>
                      <a:noFill/>
                    </a:lnBlToTr>
                    <a:solidFill>
                      <a:srgbClr val="EAEBDE"/>
                    </a:solidFill>
                  </a:tcPr>
                </a:tc>
                <a:tc>
                  <a:txBody>
                    <a:bodyPr/>
                    <a:lstStyle>
                      <a:lvl1pPr defTabSz="457200" eaLnBrk="0" hangingPunct="0">
                        <a:spcBef>
                          <a:spcPct val="20000"/>
                        </a:spcBef>
                        <a:defRPr sz="2800">
                          <a:solidFill>
                            <a:schemeClr val="tx1"/>
                          </a:solidFill>
                          <a:latin typeface="Tw Cen MT" pitchFamily="34" charset="0"/>
                          <a:ea typeface="ＭＳ Ｐゴシック" pitchFamily="34" charset="-128"/>
                        </a:defRPr>
                      </a:lvl1pPr>
                      <a:lvl2pPr marL="742950" indent="-285750"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225</a:t>
                      </a:r>
                    </a:p>
                  </a:txBody>
                  <a:tcPr marL="0" marR="0" marT="0" marB="0" anchor="ctr" horzOverflow="overflow">
                    <a:lnL>
                      <a:noFill/>
                    </a:lnL>
                    <a:lnR>
                      <a:noFill/>
                    </a:lnR>
                    <a:lnT>
                      <a:noFill/>
                    </a:lnT>
                    <a:lnB>
                      <a:noFill/>
                    </a:lnB>
                    <a:lnTlToBr>
                      <a:noFill/>
                    </a:lnTlToBr>
                    <a:lnBlToTr>
                      <a:noFill/>
                    </a:lnBlToTr>
                    <a:solidFill>
                      <a:srgbClr val="EAEBDE"/>
                    </a:solidFill>
                  </a:tcPr>
                </a:tc>
              </a:tr>
              <a:tr h="0">
                <a:tc>
                  <a:txBody>
                    <a:bodyPr/>
                    <a:lstStyle>
                      <a:lvl1pPr marL="342900" indent="-342900" defTabSz="457200" eaLnBrk="0" hangingPunct="0">
                        <a:spcBef>
                          <a:spcPct val="20000"/>
                        </a:spcBef>
                        <a:defRPr sz="2800">
                          <a:solidFill>
                            <a:schemeClr val="tx1"/>
                          </a:solidFill>
                          <a:latin typeface="Tw Cen MT" pitchFamily="34" charset="0"/>
                          <a:ea typeface="ＭＳ Ｐゴシック" pitchFamily="34" charset="-128"/>
                        </a:defRPr>
                      </a:lvl1pPr>
                      <a:lvl2pPr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457200" marR="0" lvl="1" indent="0" algn="l" defTabSz="457200" rtl="0" eaLnBrk="1" fontAlgn="base" latinLnBrk="0" hangingPunct="1">
                        <a:lnSpc>
                          <a:spcPct val="100000"/>
                        </a:lnSpc>
                        <a:spcBef>
                          <a:spcPct val="0"/>
                        </a:spcBef>
                        <a:spcAft>
                          <a:spcPct val="0"/>
                        </a:spcAft>
                        <a:buClrTx/>
                        <a:buSzTx/>
                        <a:buFontTx/>
                        <a:buNone/>
                        <a:tabLst/>
                      </a:pPr>
                      <a:endParaRPr kumimoji="0" lang="de-DE" altLang="de-DE" sz="2000" b="1" i="0" u="none" strike="noStrike" cap="none" normalizeH="0" baseline="0" smtClean="0">
                        <a:ln>
                          <a:noFill/>
                        </a:ln>
                        <a:solidFill>
                          <a:schemeClr val="tx1"/>
                        </a:solidFill>
                        <a:effectLst/>
                        <a:latin typeface="Tw Cen MT" pitchFamily="34" charset="0"/>
                        <a:ea typeface="ＭＳ Ｐゴシック" pitchFamily="34" charset="-128"/>
                      </a:endParaRPr>
                    </a:p>
                    <a:p>
                      <a:pPr marL="457200" marR="0" lvl="1" indent="0" algn="l" defTabSz="4572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smtClean="0">
                          <a:ln>
                            <a:noFill/>
                          </a:ln>
                          <a:solidFill>
                            <a:schemeClr val="tx1"/>
                          </a:solidFill>
                          <a:effectLst/>
                          <a:latin typeface="Tw Cen MT" pitchFamily="34" charset="0"/>
                          <a:ea typeface="ＭＳ Ｐゴシック" pitchFamily="34" charset="-128"/>
                        </a:rPr>
                        <a:t>Inoffizielle Atommächte</a:t>
                      </a:r>
                      <a:endPar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endParaRPr>
                    </a:p>
                  </a:txBody>
                  <a:tcPr marL="0" marR="0" marT="0" marB="0" anchor="ctr" horzOverflow="overflow">
                    <a:lnL>
                      <a:noFill/>
                    </a:lnL>
                    <a:lnR>
                      <a:noFill/>
                    </a:lnR>
                    <a:lnT>
                      <a:noFill/>
                    </a:lnT>
                    <a:lnB>
                      <a:noFill/>
                    </a:lnB>
                    <a:lnTlToBr>
                      <a:noFill/>
                    </a:lnTlToBr>
                    <a:lnBlToTr>
                      <a:noFill/>
                    </a:lnBlToTr>
                    <a:solidFill>
                      <a:srgbClr val="EAEBDE"/>
                    </a:solidFill>
                  </a:tcPr>
                </a:tc>
                <a:tc>
                  <a:txBody>
                    <a:bodyPr/>
                    <a:lstStyle>
                      <a:lvl1pPr defTabSz="457200" eaLnBrk="0" hangingPunct="0">
                        <a:spcBef>
                          <a:spcPct val="20000"/>
                        </a:spcBef>
                        <a:defRPr sz="2800">
                          <a:solidFill>
                            <a:schemeClr val="tx1"/>
                          </a:solidFill>
                          <a:latin typeface="Tw Cen MT" pitchFamily="34" charset="0"/>
                          <a:ea typeface="ＭＳ Ｐゴシック" pitchFamily="34" charset="-128"/>
                        </a:defRPr>
                      </a:lvl1pPr>
                      <a:lvl2pPr marL="742950" indent="-285750"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solidFill>
                      <a:srgbClr val="EAEBDE"/>
                    </a:solidFill>
                  </a:tcPr>
                </a:tc>
              </a:tr>
              <a:tr h="0">
                <a:tc>
                  <a:txBody>
                    <a:bodyPr/>
                    <a:lstStyle>
                      <a:lvl1pPr marL="342900" indent="-342900" defTabSz="457200" eaLnBrk="0" hangingPunct="0">
                        <a:spcBef>
                          <a:spcPct val="20000"/>
                        </a:spcBef>
                        <a:defRPr sz="2800">
                          <a:solidFill>
                            <a:schemeClr val="tx1"/>
                          </a:solidFill>
                          <a:latin typeface="Tw Cen MT" pitchFamily="34" charset="0"/>
                          <a:ea typeface="ＭＳ Ｐゴシック" pitchFamily="34" charset="-128"/>
                        </a:defRPr>
                      </a:lvl1pPr>
                      <a:lvl2pPr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457200" marR="0" lvl="1"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Indien</a:t>
                      </a:r>
                    </a:p>
                  </a:txBody>
                  <a:tcPr marL="0" marR="0" marT="0" marB="0" anchor="ctr" horzOverflow="overflow">
                    <a:lnL>
                      <a:noFill/>
                    </a:lnL>
                    <a:lnR>
                      <a:noFill/>
                    </a:lnR>
                    <a:lnT>
                      <a:noFill/>
                    </a:lnT>
                    <a:lnB>
                      <a:noFill/>
                    </a:lnB>
                    <a:lnTlToBr>
                      <a:noFill/>
                    </a:lnTlToBr>
                    <a:lnBlToTr>
                      <a:noFill/>
                    </a:lnBlToTr>
                    <a:solidFill>
                      <a:srgbClr val="EAEBDE"/>
                    </a:solidFill>
                  </a:tcPr>
                </a:tc>
                <a:tc>
                  <a:txBody>
                    <a:bodyPr/>
                    <a:lstStyle>
                      <a:lvl1pPr defTabSz="457200" eaLnBrk="0" hangingPunct="0">
                        <a:spcBef>
                          <a:spcPct val="20000"/>
                        </a:spcBef>
                        <a:defRPr sz="2800">
                          <a:solidFill>
                            <a:schemeClr val="tx1"/>
                          </a:solidFill>
                          <a:latin typeface="Tw Cen MT" pitchFamily="34" charset="0"/>
                          <a:ea typeface="ＭＳ Ｐゴシック" pitchFamily="34" charset="-128"/>
                        </a:defRPr>
                      </a:lvl1pPr>
                      <a:lvl2pPr marL="742950" indent="-285750"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90-110</a:t>
                      </a:r>
                    </a:p>
                  </a:txBody>
                  <a:tcPr marL="0" marR="0" marT="0" marB="0" anchor="ctr" horzOverflow="overflow">
                    <a:lnL>
                      <a:noFill/>
                    </a:lnL>
                    <a:lnR>
                      <a:noFill/>
                    </a:lnR>
                    <a:lnT>
                      <a:noFill/>
                    </a:lnT>
                    <a:lnB>
                      <a:noFill/>
                    </a:lnB>
                    <a:lnTlToBr>
                      <a:noFill/>
                    </a:lnTlToBr>
                    <a:lnBlToTr>
                      <a:noFill/>
                    </a:lnBlToTr>
                    <a:solidFill>
                      <a:srgbClr val="EAEBDE"/>
                    </a:solidFill>
                  </a:tcPr>
                </a:tc>
              </a:tr>
              <a:tr h="0">
                <a:tc>
                  <a:txBody>
                    <a:bodyPr/>
                    <a:lstStyle>
                      <a:lvl1pPr marL="342900" indent="-342900" defTabSz="457200" eaLnBrk="0" hangingPunct="0">
                        <a:spcBef>
                          <a:spcPct val="20000"/>
                        </a:spcBef>
                        <a:defRPr sz="2800">
                          <a:solidFill>
                            <a:schemeClr val="tx1"/>
                          </a:solidFill>
                          <a:latin typeface="Tw Cen MT" pitchFamily="34" charset="0"/>
                          <a:ea typeface="ＭＳ Ｐゴシック" pitchFamily="34" charset="-128"/>
                        </a:defRPr>
                      </a:lvl1pPr>
                      <a:lvl2pPr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457200" marR="0" lvl="1"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Pakistan</a:t>
                      </a:r>
                    </a:p>
                  </a:txBody>
                  <a:tcPr marL="0" marR="0" marT="0" marB="0" anchor="ctr" horzOverflow="overflow">
                    <a:lnL>
                      <a:noFill/>
                    </a:lnL>
                    <a:lnR>
                      <a:noFill/>
                    </a:lnR>
                    <a:lnT>
                      <a:noFill/>
                    </a:lnT>
                    <a:lnB>
                      <a:noFill/>
                    </a:lnB>
                    <a:lnTlToBr>
                      <a:noFill/>
                    </a:lnTlToBr>
                    <a:lnBlToTr>
                      <a:noFill/>
                    </a:lnBlToTr>
                    <a:solidFill>
                      <a:srgbClr val="EAEBDE"/>
                    </a:solidFill>
                  </a:tcPr>
                </a:tc>
                <a:tc>
                  <a:txBody>
                    <a:bodyPr/>
                    <a:lstStyle>
                      <a:lvl1pPr defTabSz="457200" eaLnBrk="0" hangingPunct="0">
                        <a:spcBef>
                          <a:spcPct val="20000"/>
                        </a:spcBef>
                        <a:defRPr sz="2800">
                          <a:solidFill>
                            <a:schemeClr val="tx1"/>
                          </a:solidFill>
                          <a:latin typeface="Tw Cen MT" pitchFamily="34" charset="0"/>
                          <a:ea typeface="ＭＳ Ｐゴシック" pitchFamily="34" charset="-128"/>
                        </a:defRPr>
                      </a:lvl1pPr>
                      <a:lvl2pPr marL="742950" indent="-285750"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100-120</a:t>
                      </a:r>
                    </a:p>
                  </a:txBody>
                  <a:tcPr marL="0" marR="0" marT="0" marB="0" anchor="ctr" horzOverflow="overflow">
                    <a:lnL>
                      <a:noFill/>
                    </a:lnL>
                    <a:lnR>
                      <a:noFill/>
                    </a:lnR>
                    <a:lnT>
                      <a:noFill/>
                    </a:lnT>
                    <a:lnB>
                      <a:noFill/>
                    </a:lnB>
                    <a:lnTlToBr>
                      <a:noFill/>
                    </a:lnTlToBr>
                    <a:lnBlToTr>
                      <a:noFill/>
                    </a:lnBlToTr>
                    <a:solidFill>
                      <a:srgbClr val="EAEBDE"/>
                    </a:solidFill>
                  </a:tcPr>
                </a:tc>
              </a:tr>
              <a:tr h="0">
                <a:tc>
                  <a:txBody>
                    <a:bodyPr/>
                    <a:lstStyle>
                      <a:lvl1pPr marL="342900" indent="-342900" defTabSz="457200" eaLnBrk="0" hangingPunct="0">
                        <a:spcBef>
                          <a:spcPct val="20000"/>
                        </a:spcBef>
                        <a:defRPr sz="2800">
                          <a:solidFill>
                            <a:schemeClr val="tx1"/>
                          </a:solidFill>
                          <a:latin typeface="Tw Cen MT" pitchFamily="34" charset="0"/>
                          <a:ea typeface="ＭＳ Ｐゴシック" pitchFamily="34" charset="-128"/>
                        </a:defRPr>
                      </a:lvl1pPr>
                      <a:lvl2pPr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457200" marR="0" lvl="1"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Israel</a:t>
                      </a:r>
                    </a:p>
                  </a:txBody>
                  <a:tcPr marL="0" marR="0" marT="0" marB="0" anchor="ctr" horzOverflow="overflow">
                    <a:lnL>
                      <a:noFill/>
                    </a:lnL>
                    <a:lnR>
                      <a:noFill/>
                    </a:lnR>
                    <a:lnT>
                      <a:noFill/>
                    </a:lnT>
                    <a:lnB>
                      <a:noFill/>
                    </a:lnB>
                    <a:lnTlToBr>
                      <a:noFill/>
                    </a:lnTlToBr>
                    <a:lnBlToTr>
                      <a:noFill/>
                    </a:lnBlToTr>
                    <a:solidFill>
                      <a:srgbClr val="EAEBDE"/>
                    </a:solidFill>
                  </a:tcPr>
                </a:tc>
                <a:tc>
                  <a:txBody>
                    <a:bodyPr/>
                    <a:lstStyle>
                      <a:lvl1pPr defTabSz="457200" eaLnBrk="0" hangingPunct="0">
                        <a:spcBef>
                          <a:spcPct val="20000"/>
                        </a:spcBef>
                        <a:defRPr sz="2800">
                          <a:solidFill>
                            <a:schemeClr val="tx1"/>
                          </a:solidFill>
                          <a:latin typeface="Tw Cen MT" pitchFamily="34" charset="0"/>
                          <a:ea typeface="ＭＳ Ｐゴシック" pitchFamily="34" charset="-128"/>
                        </a:defRPr>
                      </a:lvl1pPr>
                      <a:lvl2pPr marL="742950" indent="-285750"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80</a:t>
                      </a:r>
                    </a:p>
                  </a:txBody>
                  <a:tcPr marL="0" marR="0" marT="0" marB="0" anchor="ctr" horzOverflow="overflow">
                    <a:lnL>
                      <a:noFill/>
                    </a:lnL>
                    <a:lnR>
                      <a:noFill/>
                    </a:lnR>
                    <a:lnT>
                      <a:noFill/>
                    </a:lnT>
                    <a:lnB>
                      <a:noFill/>
                    </a:lnB>
                    <a:lnTlToBr>
                      <a:noFill/>
                    </a:lnTlToBr>
                    <a:lnBlToTr>
                      <a:noFill/>
                    </a:lnBlToTr>
                    <a:solidFill>
                      <a:srgbClr val="EAEBDE"/>
                    </a:solidFill>
                  </a:tcPr>
                </a:tc>
              </a:tr>
              <a:tr h="0">
                <a:tc>
                  <a:txBody>
                    <a:bodyPr/>
                    <a:lstStyle>
                      <a:lvl1pPr marL="342900" indent="-342900" defTabSz="457200" eaLnBrk="0" hangingPunct="0">
                        <a:spcBef>
                          <a:spcPct val="20000"/>
                        </a:spcBef>
                        <a:defRPr sz="2800">
                          <a:solidFill>
                            <a:schemeClr val="tx1"/>
                          </a:solidFill>
                          <a:latin typeface="Tw Cen MT" pitchFamily="34" charset="0"/>
                          <a:ea typeface="ＭＳ Ｐゴシック" pitchFamily="34" charset="-128"/>
                        </a:defRPr>
                      </a:lvl1pPr>
                      <a:lvl2pPr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457200" marR="0" lvl="1"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Nordkorea</a:t>
                      </a:r>
                    </a:p>
                  </a:txBody>
                  <a:tcPr marL="0" marR="0" marT="0" marB="0" anchor="ctr" horzOverflow="overflow">
                    <a:lnL>
                      <a:noFill/>
                    </a:lnL>
                    <a:lnR>
                      <a:noFill/>
                    </a:lnR>
                    <a:lnT>
                      <a:noFill/>
                    </a:lnT>
                    <a:lnB>
                      <a:noFill/>
                    </a:lnB>
                    <a:lnTlToBr>
                      <a:noFill/>
                    </a:lnTlToBr>
                    <a:lnBlToTr>
                      <a:noFill/>
                    </a:lnBlToTr>
                    <a:solidFill>
                      <a:srgbClr val="EAEBDE"/>
                    </a:solidFill>
                  </a:tcPr>
                </a:tc>
                <a:tc>
                  <a:txBody>
                    <a:bodyPr/>
                    <a:lstStyle>
                      <a:lvl1pPr defTabSz="457200" eaLnBrk="0" hangingPunct="0">
                        <a:spcBef>
                          <a:spcPct val="20000"/>
                        </a:spcBef>
                        <a:defRPr sz="2800">
                          <a:solidFill>
                            <a:schemeClr val="tx1"/>
                          </a:solidFill>
                          <a:latin typeface="Tw Cen MT" pitchFamily="34" charset="0"/>
                          <a:ea typeface="ＭＳ Ｐゴシック" pitchFamily="34" charset="-128"/>
                        </a:defRPr>
                      </a:lvl1pPr>
                      <a:lvl2pPr marL="742950" indent="-285750"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rPr>
                        <a:t>0-10</a:t>
                      </a:r>
                    </a:p>
                  </a:txBody>
                  <a:tcPr marL="0" marR="0" marT="0" marB="0" anchor="ctr" horzOverflow="overflow">
                    <a:lnL>
                      <a:noFill/>
                    </a:lnL>
                    <a:lnR>
                      <a:noFill/>
                    </a:lnR>
                    <a:lnT>
                      <a:noFill/>
                    </a:lnT>
                    <a:lnB>
                      <a:noFill/>
                    </a:lnB>
                    <a:lnTlToBr>
                      <a:noFill/>
                    </a:lnTlToBr>
                    <a:lnBlToTr>
                      <a:noFill/>
                    </a:lnBlToTr>
                    <a:solidFill>
                      <a:srgbClr val="EAEBDE"/>
                    </a:solidFill>
                  </a:tcPr>
                </a:tc>
              </a:tr>
              <a:tr h="0">
                <a:tc>
                  <a:txBody>
                    <a:bodyPr/>
                    <a:lstStyle>
                      <a:lvl1pPr marL="342900" indent="-342900" defTabSz="457200" eaLnBrk="0" hangingPunct="0">
                        <a:spcBef>
                          <a:spcPct val="20000"/>
                        </a:spcBef>
                        <a:defRPr sz="2800">
                          <a:solidFill>
                            <a:schemeClr val="tx1"/>
                          </a:solidFill>
                          <a:latin typeface="Tw Cen MT" pitchFamily="34" charset="0"/>
                          <a:ea typeface="ＭＳ Ｐゴシック" pitchFamily="34" charset="-128"/>
                        </a:defRPr>
                      </a:lvl1pPr>
                      <a:lvl2pPr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457200" marR="0" lvl="1" indent="0" algn="l" defTabSz="4572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smtClean="0">
                          <a:ln>
                            <a:noFill/>
                          </a:ln>
                          <a:solidFill>
                            <a:schemeClr val="tx1"/>
                          </a:solidFill>
                          <a:effectLst/>
                          <a:latin typeface="Tw Cen MT" pitchFamily="34" charset="0"/>
                          <a:ea typeface="ＭＳ Ｐゴシック" pitchFamily="34" charset="-128"/>
                        </a:rPr>
                        <a:t>SUMME</a:t>
                      </a:r>
                    </a:p>
                    <a:p>
                      <a:pPr marL="457200" marR="0" lvl="1" indent="0" algn="l" defTabSz="457200" rtl="0" eaLnBrk="1" fontAlgn="base" latinLnBrk="0" hangingPunct="1">
                        <a:lnSpc>
                          <a:spcPct val="100000"/>
                        </a:lnSpc>
                        <a:spcBef>
                          <a:spcPct val="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endParaRPr>
                    </a:p>
                  </a:txBody>
                  <a:tcPr marL="0" marR="0" marT="0" marB="0" anchor="ctr" horzOverflow="overflow">
                    <a:lnL>
                      <a:noFill/>
                    </a:lnL>
                    <a:lnR>
                      <a:noFill/>
                    </a:lnR>
                    <a:lnT>
                      <a:noFill/>
                    </a:lnT>
                    <a:lnB>
                      <a:noFill/>
                    </a:lnB>
                    <a:lnTlToBr>
                      <a:noFill/>
                    </a:lnTlToBr>
                    <a:lnBlToTr>
                      <a:noFill/>
                    </a:lnBlToTr>
                    <a:solidFill>
                      <a:srgbClr val="EAEBDE"/>
                    </a:solidFill>
                  </a:tcPr>
                </a:tc>
                <a:tc>
                  <a:txBody>
                    <a:bodyPr/>
                    <a:lstStyle>
                      <a:lvl1pPr defTabSz="457200" eaLnBrk="0" hangingPunct="0">
                        <a:spcBef>
                          <a:spcPct val="20000"/>
                        </a:spcBef>
                        <a:defRPr sz="2800">
                          <a:solidFill>
                            <a:schemeClr val="tx1"/>
                          </a:solidFill>
                          <a:latin typeface="Tw Cen MT" pitchFamily="34" charset="0"/>
                          <a:ea typeface="ＭＳ Ｐゴシック" pitchFamily="34" charset="-128"/>
                        </a:defRPr>
                      </a:lvl1pPr>
                      <a:lvl2pPr marL="742950" indent="-285750" defTabSz="457200" eaLnBrk="0" hangingPunct="0">
                        <a:spcBef>
                          <a:spcPct val="20000"/>
                        </a:spcBef>
                        <a:defRPr sz="2400">
                          <a:solidFill>
                            <a:schemeClr val="tx1"/>
                          </a:solidFill>
                          <a:latin typeface="Tw Cen MT" pitchFamily="34" charset="0"/>
                          <a:ea typeface="ＭＳ Ｐゴシック" pitchFamily="34" charset="-128"/>
                        </a:defRPr>
                      </a:lvl2pPr>
                      <a:lvl3pPr marL="1143000" indent="-228600" defTabSz="457200" eaLnBrk="0" hangingPunct="0">
                        <a:spcBef>
                          <a:spcPct val="20000"/>
                        </a:spcBef>
                        <a:defRPr sz="2000">
                          <a:solidFill>
                            <a:schemeClr val="tx1"/>
                          </a:solidFill>
                          <a:latin typeface="Tw Cen MT" pitchFamily="34" charset="0"/>
                          <a:ea typeface="ＭＳ Ｐゴシック" pitchFamily="34" charset="-128"/>
                        </a:defRPr>
                      </a:lvl3pPr>
                      <a:lvl4pPr marL="1600200" indent="-228600" defTabSz="457200" eaLnBrk="0" hangingPunct="0">
                        <a:spcBef>
                          <a:spcPct val="20000"/>
                        </a:spcBef>
                        <a:defRPr>
                          <a:solidFill>
                            <a:schemeClr val="tx1"/>
                          </a:solidFill>
                          <a:latin typeface="Tw Cen MT" pitchFamily="34" charset="0"/>
                          <a:ea typeface="ＭＳ Ｐゴシック" pitchFamily="34" charset="-128"/>
                        </a:defRPr>
                      </a:lvl4pPr>
                      <a:lvl5pPr marL="2057400" indent="-228600" defTabSz="457200" eaLnBrk="0" hangingPunct="0">
                        <a:spcBef>
                          <a:spcPct val="20000"/>
                        </a:spcBef>
                        <a:defRPr>
                          <a:solidFill>
                            <a:schemeClr val="tx1"/>
                          </a:solidFill>
                          <a:latin typeface="Tw Cen MT" pitchFamily="34" charset="0"/>
                          <a:ea typeface="ＭＳ Ｐゴシック" pitchFamily="34" charset="-128"/>
                        </a:defRPr>
                      </a:lvl5pPr>
                      <a:lvl6pPr marL="25146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6pPr>
                      <a:lvl7pPr marL="29718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7pPr>
                      <a:lvl8pPr marL="34290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8pPr>
                      <a:lvl9pPr marL="3886200" indent="-228600" defTabSz="457200" eaLnBrk="0" fontAlgn="base" hangingPunct="0">
                        <a:spcBef>
                          <a:spcPct val="20000"/>
                        </a:spcBef>
                        <a:spcAft>
                          <a:spcPct val="0"/>
                        </a:spcAft>
                        <a:defRPr>
                          <a:solidFill>
                            <a:schemeClr val="tx1"/>
                          </a:solidFill>
                          <a:latin typeface="Tw Cen MT"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smtClean="0">
                          <a:ln>
                            <a:noFill/>
                          </a:ln>
                          <a:solidFill>
                            <a:schemeClr val="tx1"/>
                          </a:solidFill>
                          <a:effectLst/>
                          <a:latin typeface="Tw Cen MT" pitchFamily="34" charset="0"/>
                          <a:ea typeface="ＭＳ Ｐゴシック" pitchFamily="34" charset="-128"/>
                        </a:rPr>
                        <a:t>~16 300</a:t>
                      </a:r>
                      <a:endParaRPr kumimoji="0" lang="de-DE" altLang="de-DE" sz="2000" b="0" i="0" u="none" strike="noStrike" cap="none" normalizeH="0" baseline="0" smtClean="0">
                        <a:ln>
                          <a:noFill/>
                        </a:ln>
                        <a:solidFill>
                          <a:schemeClr val="tx1"/>
                        </a:solidFill>
                        <a:effectLst/>
                        <a:latin typeface="Tw Cen MT" pitchFamily="34" charset="0"/>
                        <a:ea typeface="ＭＳ Ｐゴシック" pitchFamily="34" charset="-128"/>
                      </a:endParaRPr>
                    </a:p>
                  </a:txBody>
                  <a:tcPr marL="0" marR="0" marT="0" marB="0" horzOverflow="overflow">
                    <a:lnL>
                      <a:noFill/>
                    </a:lnL>
                    <a:lnR>
                      <a:noFill/>
                    </a:lnR>
                    <a:lnT>
                      <a:noFill/>
                    </a:lnT>
                    <a:lnB>
                      <a:noFill/>
                    </a:lnB>
                    <a:lnTlToBr>
                      <a:noFill/>
                    </a:lnTlToBr>
                    <a:lnBlToTr>
                      <a:noFill/>
                    </a:lnBlToTr>
                    <a:solidFill>
                      <a:srgbClr val="EAEBDE"/>
                    </a:solidFill>
                  </a:tcPr>
                </a:tc>
              </a:tr>
            </a:tbl>
          </a:graphicData>
        </a:graphic>
      </p:graphicFrame>
      <p:sp>
        <p:nvSpPr>
          <p:cNvPr id="6" name="Rectangle 2"/>
          <p:cNvSpPr txBox="1">
            <a:spLocks noChangeArrowheads="1"/>
          </p:cNvSpPr>
          <p:nvPr/>
        </p:nvSpPr>
        <p:spPr bwMode="auto">
          <a:xfrm>
            <a:off x="2555875" y="274638"/>
            <a:ext cx="61309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Tw Cen MT" panose="020B0602020104020603" pitchFamily="34" charset="0"/>
                <a:ea typeface="ＭＳ Ｐゴシック" pitchFamily="-111" charset="-128"/>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de-DE" altLang="de-DE" kern="0" dirty="0" smtClean="0"/>
              <a:t>Atomwaffen heute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24013"/>
            <a:ext cx="64008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827088" y="2349500"/>
            <a:ext cx="676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endParaRPr lang="de-DE" altLang="de-DE"/>
          </a:p>
        </p:txBody>
      </p:sp>
      <p:sp>
        <p:nvSpPr>
          <p:cNvPr id="69639" name="Text Box 7"/>
          <p:cNvSpPr txBox="1">
            <a:spLocks noChangeArrowheads="1"/>
          </p:cNvSpPr>
          <p:nvPr/>
        </p:nvSpPr>
        <p:spPr bwMode="auto">
          <a:xfrm>
            <a:off x="395288" y="1700213"/>
            <a:ext cx="82915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altLang="de-DE" sz="2400">
                <a:latin typeface="Tw Cen MT" pitchFamily="34" charset="0"/>
              </a:rPr>
              <a:t>Der Feuerball im Zentrum einer Atomexplosion hat mehrere hundert Meter Durchmesser in Hiroshima waren es180 m. Eine Atombombe entfacht einen Feuersturm der sich mehrere  Kilometer weit erstreckt in Hiroshima waren es über 3 km.</a:t>
            </a:r>
            <a:endParaRPr lang="de-DE" altLang="de-DE" sz="2000">
              <a:latin typeface="Tw Cen MT" pitchFamily="34" charset="0"/>
            </a:endParaRP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3789363"/>
            <a:ext cx="4397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555875" y="274638"/>
            <a:ext cx="61309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Tw Cen MT" panose="020B0602020104020603" pitchFamily="34" charset="0"/>
                <a:ea typeface="ＭＳ Ｐゴシック" pitchFamily="-111" charset="-128"/>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de-DE" altLang="de-DE" kern="0" dirty="0" smtClean="0"/>
              <a:t>Auswirkungen von Atomwaffen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anim calcmode="lin" valueType="num">
                                      <p:cBhvr additive="base">
                                        <p:cTn id="7" dur="500" fill="hold"/>
                                        <p:tgtEl>
                                          <p:spTgt spid="69639"/>
                                        </p:tgtEl>
                                        <p:attrNameLst>
                                          <p:attrName>ppt_x</p:attrName>
                                        </p:attrNameLst>
                                      </p:cBhvr>
                                      <p:tavLst>
                                        <p:tav tm="0">
                                          <p:val>
                                            <p:strVal val="1+#ppt_w/2"/>
                                          </p:val>
                                        </p:tav>
                                        <p:tav tm="100000">
                                          <p:val>
                                            <p:strVal val="#ppt_x"/>
                                          </p:val>
                                        </p:tav>
                                      </p:tavLst>
                                    </p:anim>
                                    <p:anim calcmode="lin" valueType="num">
                                      <p:cBhvr additive="base">
                                        <p:cTn id="8" dur="500" fill="hold"/>
                                        <p:tgtEl>
                                          <p:spTgt spid="696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827088" y="2349500"/>
            <a:ext cx="676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endParaRPr lang="de-DE" altLang="de-DE"/>
          </a:p>
        </p:txBody>
      </p:sp>
      <p:sp>
        <p:nvSpPr>
          <p:cNvPr id="69639" name="Text Box 7"/>
          <p:cNvSpPr txBox="1">
            <a:spLocks noChangeArrowheads="1"/>
          </p:cNvSpPr>
          <p:nvPr/>
        </p:nvSpPr>
        <p:spPr bwMode="auto">
          <a:xfrm>
            <a:off x="395288" y="1773238"/>
            <a:ext cx="82915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 typeface="Arial" charset="0"/>
              <a:buChar char="•"/>
            </a:pPr>
            <a:r>
              <a:rPr lang="de-DE" altLang="de-DE" sz="2400">
                <a:latin typeface="Tw Cen MT" pitchFamily="34" charset="0"/>
              </a:rPr>
              <a:t>Die direkte radioaktive Strahlung spielt nur bei kleinen Bomben (&gt;50 kt) eine Rolle. </a:t>
            </a:r>
          </a:p>
          <a:p>
            <a:pPr eaLnBrk="1" hangingPunct="1">
              <a:buFont typeface="Arial" charset="0"/>
              <a:buChar char="•"/>
            </a:pPr>
            <a:r>
              <a:rPr lang="de-DE" altLang="de-DE" sz="2400">
                <a:latin typeface="Tw Cen MT" pitchFamily="34" charset="0"/>
              </a:rPr>
              <a:t>Sowohl die Druckwelle als auch der Feuerball, welche sich binnen einer Minute ausbreiten, sind  tödlich. </a:t>
            </a:r>
          </a:p>
          <a:p>
            <a:pPr eaLnBrk="1" hangingPunct="1">
              <a:buFont typeface="Arial" charset="0"/>
              <a:buChar char="•"/>
            </a:pPr>
            <a:r>
              <a:rPr lang="de-DE" altLang="de-DE" sz="2400">
                <a:latin typeface="Tw Cen MT" pitchFamily="34" charset="0"/>
              </a:rPr>
              <a:t>Eine Atombombenexplosion löst die Strahlenkrankheit aus. Direkt betroffene Lebewesen sterben bereits innerhalb 1-4 Tagen daran.</a:t>
            </a:r>
            <a:endParaRPr lang="de-DE" altLang="de-DE" sz="2000">
              <a:latin typeface="Tw Cen MT" pitchFamily="34" charset="0"/>
            </a:endParaRP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365625"/>
            <a:ext cx="33147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555875" y="274638"/>
            <a:ext cx="61309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Tw Cen MT" panose="020B0602020104020603" pitchFamily="34" charset="0"/>
                <a:ea typeface="ＭＳ Ｐゴシック" pitchFamily="-111" charset="-128"/>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de-DE" altLang="de-DE" kern="0" dirty="0" smtClean="0"/>
              <a:t>Auswirkungen von Atomwaffen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anim calcmode="lin" valueType="num">
                                      <p:cBhvr additive="base">
                                        <p:cTn id="7" dur="500" fill="hold"/>
                                        <p:tgtEl>
                                          <p:spTgt spid="69639"/>
                                        </p:tgtEl>
                                        <p:attrNameLst>
                                          <p:attrName>ppt_x</p:attrName>
                                        </p:attrNameLst>
                                      </p:cBhvr>
                                      <p:tavLst>
                                        <p:tav tm="0">
                                          <p:val>
                                            <p:strVal val="1+#ppt_w/2"/>
                                          </p:val>
                                        </p:tav>
                                        <p:tav tm="100000">
                                          <p:val>
                                            <p:strVal val="#ppt_x"/>
                                          </p:val>
                                        </p:tav>
                                      </p:tavLst>
                                    </p:anim>
                                    <p:anim calcmode="lin" valueType="num">
                                      <p:cBhvr additive="base">
                                        <p:cTn id="8" dur="500" fill="hold"/>
                                        <p:tgtEl>
                                          <p:spTgt spid="696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827088" y="2349500"/>
            <a:ext cx="676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endParaRPr lang="de-DE" altLang="de-DE"/>
          </a:p>
        </p:txBody>
      </p:sp>
      <p:sp>
        <p:nvSpPr>
          <p:cNvPr id="69639" name="Text Box 7"/>
          <p:cNvSpPr txBox="1">
            <a:spLocks noChangeArrowheads="1"/>
          </p:cNvSpPr>
          <p:nvPr/>
        </p:nvSpPr>
        <p:spPr bwMode="auto">
          <a:xfrm>
            <a:off x="395288" y="1844675"/>
            <a:ext cx="829151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 typeface="Arial" charset="0"/>
              <a:buChar char="•"/>
            </a:pPr>
            <a:r>
              <a:rPr lang="de-DE" altLang="de-DE" sz="2400">
                <a:latin typeface="Tw Cen MT" pitchFamily="34" charset="0"/>
              </a:rPr>
              <a:t>Ein Gemisch aus verschiedenen radioaktiven Substanzen und Staub, fällt aus der Pilzwolke aus oder wird durch den Regen ausgewaschen.</a:t>
            </a:r>
          </a:p>
          <a:p>
            <a:pPr eaLnBrk="1" hangingPunct="1">
              <a:buFont typeface="Arial" charset="0"/>
              <a:buChar char="•"/>
            </a:pPr>
            <a:r>
              <a:rPr lang="de-DE" altLang="de-DE" sz="2400">
                <a:latin typeface="Tw Cen MT" pitchFamily="34" charset="0"/>
              </a:rPr>
              <a:t>Der sogenannte Fallout wird über mehrere Monate weltweit verteilt.</a:t>
            </a:r>
          </a:p>
          <a:p>
            <a:pPr eaLnBrk="1" hangingPunct="1">
              <a:buFont typeface="Arial" charset="0"/>
              <a:buChar char="•"/>
            </a:pPr>
            <a:r>
              <a:rPr lang="de-DE" altLang="de-DE" sz="2400">
                <a:latin typeface="Tw Cen MT" pitchFamily="34" charset="0"/>
              </a:rPr>
              <a:t>Dieser kann in hoher Dosis zur Strahlenkrankheit führen Krebserkrankungen folgen.</a:t>
            </a:r>
          </a:p>
          <a:p>
            <a:pPr eaLnBrk="1" hangingPunct="1">
              <a:buFont typeface="Arial" charset="0"/>
              <a:buChar char="•"/>
            </a:pPr>
            <a:r>
              <a:rPr lang="de-DE" altLang="de-DE" sz="2400">
                <a:latin typeface="Tw Cen MT" pitchFamily="34" charset="0"/>
                <a:sym typeface="Wingdings" pitchFamily="2" charset="2"/>
              </a:rPr>
              <a:t>Enorme Langzeitauswirkungen</a:t>
            </a:r>
            <a:endParaRPr lang="de-DE" altLang="de-DE" sz="2000">
              <a:latin typeface="Tw Cen MT" pitchFamily="34" charset="0"/>
            </a:endParaRP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49725"/>
            <a:ext cx="403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555875" y="274638"/>
            <a:ext cx="61309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Tw Cen MT" panose="020B0602020104020603" pitchFamily="34" charset="0"/>
                <a:ea typeface="ＭＳ Ｐゴシック" pitchFamily="-111" charset="-128"/>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de-DE" altLang="de-DE" kern="0" dirty="0" smtClean="0"/>
              <a:t>Auswirkungen von Atomwaffen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anim calcmode="lin" valueType="num">
                                      <p:cBhvr additive="base">
                                        <p:cTn id="7" dur="500" fill="hold"/>
                                        <p:tgtEl>
                                          <p:spTgt spid="69639"/>
                                        </p:tgtEl>
                                        <p:attrNameLst>
                                          <p:attrName>ppt_x</p:attrName>
                                        </p:attrNameLst>
                                      </p:cBhvr>
                                      <p:tavLst>
                                        <p:tav tm="0">
                                          <p:val>
                                            <p:strVal val="1+#ppt_w/2"/>
                                          </p:val>
                                        </p:tav>
                                        <p:tav tm="100000">
                                          <p:val>
                                            <p:strVal val="#ppt_x"/>
                                          </p:val>
                                        </p:tav>
                                      </p:tavLst>
                                    </p:anim>
                                    <p:anim calcmode="lin" valueType="num">
                                      <p:cBhvr additive="base">
                                        <p:cTn id="8" dur="500" fill="hold"/>
                                        <p:tgtEl>
                                          <p:spTgt spid="696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Text Box 7"/>
          <p:cNvSpPr txBox="1">
            <a:spLocks noChangeArrowheads="1"/>
          </p:cNvSpPr>
          <p:nvPr/>
        </p:nvSpPr>
        <p:spPr bwMode="auto">
          <a:xfrm>
            <a:off x="468313" y="1773238"/>
            <a:ext cx="8362950" cy="2062162"/>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de-DE" altLang="de-DE" sz="3200" dirty="0" smtClean="0">
                <a:latin typeface="+mn-lt"/>
              </a:rPr>
              <a:t>Hiroshima                           Nagasaki</a:t>
            </a:r>
          </a:p>
          <a:p>
            <a:pPr eaLnBrk="1" hangingPunct="1">
              <a:defRPr/>
            </a:pPr>
            <a:r>
              <a:rPr lang="de-DE" altLang="de-DE" dirty="0" smtClean="0">
                <a:latin typeface="+mn-lt"/>
              </a:rPr>
              <a:t>Unmittelbare Todesopfer: </a:t>
            </a:r>
          </a:p>
          <a:p>
            <a:pPr eaLnBrk="1" hangingPunct="1">
              <a:defRPr/>
            </a:pPr>
            <a:r>
              <a:rPr lang="de-DE" altLang="de-DE" dirty="0" smtClean="0">
                <a:latin typeface="+mn-lt"/>
              </a:rPr>
              <a:t>80 000                    </a:t>
            </a:r>
            <a:r>
              <a:rPr lang="de-DE" altLang="de-DE" dirty="0">
                <a:latin typeface="+mn-lt"/>
              </a:rPr>
              <a:t>	</a:t>
            </a:r>
            <a:r>
              <a:rPr lang="de-DE" altLang="de-DE" dirty="0" smtClean="0">
                <a:latin typeface="+mn-lt"/>
              </a:rPr>
              <a:t>	   	22 000</a:t>
            </a:r>
          </a:p>
          <a:p>
            <a:pPr eaLnBrk="1" hangingPunct="1">
              <a:defRPr/>
            </a:pPr>
            <a:r>
              <a:rPr lang="de-DE" altLang="de-DE" dirty="0" smtClean="0">
                <a:latin typeface="+mn-lt"/>
              </a:rPr>
              <a:t>Todesopfer bis Ende1946: </a:t>
            </a:r>
          </a:p>
          <a:p>
            <a:pPr eaLnBrk="1" hangingPunct="1">
              <a:defRPr/>
            </a:pPr>
            <a:r>
              <a:rPr lang="de-DE" altLang="de-DE" dirty="0" smtClean="0">
                <a:latin typeface="+mn-lt"/>
              </a:rPr>
              <a:t>166 000                   </a:t>
            </a:r>
            <a:r>
              <a:rPr lang="de-DE" altLang="de-DE" dirty="0">
                <a:latin typeface="+mn-lt"/>
              </a:rPr>
              <a:t>	</a:t>
            </a:r>
            <a:r>
              <a:rPr lang="de-DE" altLang="de-DE" dirty="0" smtClean="0">
                <a:latin typeface="+mn-lt"/>
              </a:rPr>
              <a:t>	   	60 000</a:t>
            </a:r>
            <a:endParaRPr lang="de-DE" altLang="de-DE" sz="2000" dirty="0" smtClean="0">
              <a:latin typeface="+mn-lt"/>
            </a:endParaRP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425" y="4076700"/>
            <a:ext cx="43751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555875" y="274638"/>
            <a:ext cx="61309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Tw Cen MT" panose="020B0602020104020603" pitchFamily="34" charset="0"/>
                <a:ea typeface="ＭＳ Ｐゴシック" pitchFamily="-111" charset="-128"/>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de-DE" altLang="de-DE" kern="0" dirty="0" smtClean="0"/>
              <a:t>Auswirkungen von Atomwaffen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anim calcmode="lin" valueType="num">
                                      <p:cBhvr additive="base">
                                        <p:cTn id="7" dur="500" fill="hold"/>
                                        <p:tgtEl>
                                          <p:spTgt spid="69639"/>
                                        </p:tgtEl>
                                        <p:attrNameLst>
                                          <p:attrName>ppt_x</p:attrName>
                                        </p:attrNameLst>
                                      </p:cBhvr>
                                      <p:tavLst>
                                        <p:tav tm="0">
                                          <p:val>
                                            <p:strVal val="1+#ppt_w/2"/>
                                          </p:val>
                                        </p:tav>
                                        <p:tav tm="100000">
                                          <p:val>
                                            <p:strVal val="#ppt_x"/>
                                          </p:val>
                                        </p:tav>
                                      </p:tavLst>
                                    </p:anim>
                                    <p:anim calcmode="lin" valueType="num">
                                      <p:cBhvr additive="base">
                                        <p:cTn id="8" dur="500" fill="hold"/>
                                        <p:tgtEl>
                                          <p:spTgt spid="696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827088" y="2349500"/>
            <a:ext cx="676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endParaRPr lang="de-DE" altLang="de-DE"/>
          </a:p>
        </p:txBody>
      </p:sp>
      <p:sp>
        <p:nvSpPr>
          <p:cNvPr id="69639" name="Text Box 7"/>
          <p:cNvSpPr txBox="1">
            <a:spLocks noChangeArrowheads="1"/>
          </p:cNvSpPr>
          <p:nvPr/>
        </p:nvSpPr>
        <p:spPr bwMode="auto">
          <a:xfrm>
            <a:off x="395288" y="1773238"/>
            <a:ext cx="829151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buFontTx/>
              <a:buAutoNum type="arabicPeriod"/>
            </a:pPr>
            <a:r>
              <a:rPr lang="de-DE" altLang="de-DE" sz="2100">
                <a:latin typeface="Tw Cen MT" pitchFamily="34" charset="0"/>
              </a:rPr>
              <a:t>Nur die </a:t>
            </a:r>
            <a:r>
              <a:rPr lang="de-DE" altLang="de-DE" sz="2100" b="1">
                <a:latin typeface="Tw Cen MT" pitchFamily="34" charset="0"/>
              </a:rPr>
              <a:t>5 offiziellen Atommächte</a:t>
            </a:r>
            <a:r>
              <a:rPr lang="de-DE" altLang="de-DE" sz="2100">
                <a:latin typeface="Tw Cen MT" pitchFamily="34" charset="0"/>
              </a:rPr>
              <a:t> dürfen Atomwaffen besitzen. Keine Weitergabe von Atomwaffen an Nicht-Atomwaffenstaaten. Nicht-Atomwaffenstaaten dürfen keine Atomwaffen herstellen oder solche  kaufen.</a:t>
            </a:r>
          </a:p>
          <a:p>
            <a:pPr eaLnBrk="1" hangingPunct="1">
              <a:spcBef>
                <a:spcPct val="50000"/>
              </a:spcBef>
              <a:buFontTx/>
              <a:buAutoNum type="arabicPeriod"/>
            </a:pPr>
            <a:r>
              <a:rPr lang="de-DE" altLang="de-DE" sz="2100">
                <a:latin typeface="Tw Cen MT" pitchFamily="34" charset="0"/>
              </a:rPr>
              <a:t>Jeder Nicht-Atomwaffenstaat hat das Recht auf </a:t>
            </a:r>
            <a:r>
              <a:rPr lang="de-DE" altLang="de-DE" sz="2100" b="1">
                <a:latin typeface="Tw Cen MT" pitchFamily="34" charset="0"/>
              </a:rPr>
              <a:t>die zivile Nutzung</a:t>
            </a:r>
            <a:r>
              <a:rPr lang="de-DE" altLang="de-DE" sz="2100">
                <a:latin typeface="Tw Cen MT" pitchFamily="34" charset="0"/>
              </a:rPr>
              <a:t> der Atomenergie. D.h. das benötigte Know How wird zur Verfügung gestellt.</a:t>
            </a:r>
          </a:p>
          <a:p>
            <a:pPr eaLnBrk="1" hangingPunct="1">
              <a:spcBef>
                <a:spcPct val="50000"/>
              </a:spcBef>
              <a:buFontTx/>
              <a:buAutoNum type="arabicPeriod"/>
            </a:pPr>
            <a:r>
              <a:rPr lang="de-DE" altLang="de-DE" sz="2100">
                <a:latin typeface="Tw Cen MT" pitchFamily="34" charset="0"/>
              </a:rPr>
              <a:t>Verpflichtung der Atomwaffenstaaten ernsthafte Verhandlungen zur </a:t>
            </a:r>
            <a:r>
              <a:rPr lang="de-DE" altLang="de-DE" sz="2100" b="1">
                <a:latin typeface="Tw Cen MT" pitchFamily="34" charset="0"/>
              </a:rPr>
              <a:t>Abrüstung</a:t>
            </a:r>
            <a:r>
              <a:rPr lang="de-DE" altLang="de-DE" sz="2100">
                <a:latin typeface="Tw Cen MT" pitchFamily="34" charset="0"/>
              </a:rPr>
              <a:t> zu führen</a:t>
            </a:r>
            <a:r>
              <a:rPr lang="de-DE" altLang="de-DE" sz="2100"/>
              <a:t>.</a:t>
            </a:r>
          </a:p>
        </p:txBody>
      </p:sp>
      <p:pic>
        <p:nvPicPr>
          <p:cNvPr id="69643" name="Picture 11" descr="yourduty_s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38" y="4659313"/>
            <a:ext cx="3587750"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2555875" y="274638"/>
            <a:ext cx="61309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Tw Cen MT" panose="020B0602020104020603" pitchFamily="34" charset="0"/>
                <a:ea typeface="ＭＳ Ｐゴシック" pitchFamily="-111" charset="-128"/>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de-DE" altLang="de-DE" kern="0" dirty="0" smtClean="0"/>
              <a:t>Grundpfeiler des Atomwaffensperrvertrags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anim calcmode="lin" valueType="num">
                                      <p:cBhvr additive="base">
                                        <p:cTn id="7" dur="500" fill="hold"/>
                                        <p:tgtEl>
                                          <p:spTgt spid="69639"/>
                                        </p:tgtEl>
                                        <p:attrNameLst>
                                          <p:attrName>ppt_x</p:attrName>
                                        </p:attrNameLst>
                                      </p:cBhvr>
                                      <p:tavLst>
                                        <p:tav tm="0">
                                          <p:val>
                                            <p:strVal val="1+#ppt_w/2"/>
                                          </p:val>
                                        </p:tav>
                                        <p:tav tm="100000">
                                          <p:val>
                                            <p:strVal val="#ppt_x"/>
                                          </p:val>
                                        </p:tav>
                                      </p:tavLst>
                                    </p:anim>
                                    <p:anim calcmode="lin" valueType="num">
                                      <p:cBhvr additive="base">
                                        <p:cTn id="8" dur="500" fill="hold"/>
                                        <p:tgtEl>
                                          <p:spTgt spid="696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9643"/>
                                        </p:tgtEl>
                                        <p:attrNameLst>
                                          <p:attrName>style.visibility</p:attrName>
                                        </p:attrNameLst>
                                      </p:cBhvr>
                                      <p:to>
                                        <p:strVal val="visible"/>
                                      </p:to>
                                    </p:set>
                                    <p:anim calcmode="lin" valueType="num">
                                      <p:cBhvr additive="base">
                                        <p:cTn id="13" dur="500" fill="hold"/>
                                        <p:tgtEl>
                                          <p:spTgt spid="69643"/>
                                        </p:tgtEl>
                                        <p:attrNameLst>
                                          <p:attrName>ppt_x</p:attrName>
                                        </p:attrNameLst>
                                      </p:cBhvr>
                                      <p:tavLst>
                                        <p:tav tm="0">
                                          <p:val>
                                            <p:strVal val="#ppt_x"/>
                                          </p:val>
                                        </p:tav>
                                        <p:tav tm="100000">
                                          <p:val>
                                            <p:strVal val="#ppt_x"/>
                                          </p:val>
                                        </p:tav>
                                      </p:tavLst>
                                    </p:anim>
                                    <p:anim calcmode="lin" valueType="num">
                                      <p:cBhvr additive="base">
                                        <p:cTn id="14" dur="500" fill="hold"/>
                                        <p:tgtEl>
                                          <p:spTgt spid="69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827088" y="2276475"/>
            <a:ext cx="7391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buFontTx/>
              <a:buChar char="-"/>
            </a:pPr>
            <a:endParaRPr lang="de-DE" altLang="de-DE" sz="2000">
              <a:solidFill>
                <a:srgbClr val="070707"/>
              </a:solidFill>
              <a:latin typeface="Verdana" pitchFamily="34" charset="0"/>
            </a:endParaRPr>
          </a:p>
          <a:p>
            <a:pPr eaLnBrk="1" hangingPunct="1">
              <a:buFontTx/>
              <a:buChar char="-"/>
            </a:pPr>
            <a:endParaRPr lang="de-DE" altLang="de-DE" sz="2000">
              <a:solidFill>
                <a:srgbClr val="070707"/>
              </a:solidFill>
              <a:latin typeface="Verdana" pitchFamily="34" charset="0"/>
            </a:endParaRPr>
          </a:p>
          <a:p>
            <a:pPr eaLnBrk="1" hangingPunct="1">
              <a:buFontTx/>
              <a:buChar char="-"/>
            </a:pPr>
            <a:endParaRPr lang="de-DE" altLang="de-DE" sz="2000">
              <a:solidFill>
                <a:srgbClr val="070707"/>
              </a:solidFill>
              <a:latin typeface="Verdana" pitchFamily="34" charset="0"/>
            </a:endParaRPr>
          </a:p>
        </p:txBody>
      </p:sp>
      <p:sp>
        <p:nvSpPr>
          <p:cNvPr id="10243" name="Text Box 4"/>
          <p:cNvSpPr txBox="1">
            <a:spLocks noChangeArrowheads="1"/>
          </p:cNvSpPr>
          <p:nvPr/>
        </p:nvSpPr>
        <p:spPr bwMode="auto">
          <a:xfrm>
            <a:off x="827088" y="2349500"/>
            <a:ext cx="676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endParaRPr lang="de-DE" altLang="de-DE"/>
          </a:p>
        </p:txBody>
      </p:sp>
      <p:sp>
        <p:nvSpPr>
          <p:cNvPr id="10244" name="Text Box 5"/>
          <p:cNvSpPr txBox="1">
            <a:spLocks noChangeArrowheads="1"/>
          </p:cNvSpPr>
          <p:nvPr/>
        </p:nvSpPr>
        <p:spPr bwMode="auto">
          <a:xfrm>
            <a:off x="395288" y="1700213"/>
            <a:ext cx="8291512"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150000"/>
              </a:lnSpc>
              <a:buFont typeface="Arial" charset="0"/>
              <a:buChar char="•"/>
            </a:pPr>
            <a:r>
              <a:rPr lang="de-DE" altLang="de-DE" sz="2100">
                <a:latin typeface="Tw Cen MT" pitchFamily="34" charset="0"/>
              </a:rPr>
              <a:t>1970: </a:t>
            </a:r>
            <a:r>
              <a:rPr lang="de-DE" altLang="de-DE" sz="2100" b="1">
                <a:latin typeface="Tw Cen MT" pitchFamily="34" charset="0"/>
              </a:rPr>
              <a:t>Atomwaffensperrvertrag</a:t>
            </a:r>
            <a:r>
              <a:rPr lang="de-DE" altLang="de-DE" sz="2100">
                <a:latin typeface="Tw Cen MT" pitchFamily="34" charset="0"/>
              </a:rPr>
              <a:t> (NPT=Non-Proliferation Treaty)</a:t>
            </a:r>
            <a:endParaRPr lang="de-DE" altLang="de-DE" sz="2100" b="1">
              <a:latin typeface="Tw Cen MT" pitchFamily="34" charset="0"/>
            </a:endParaRPr>
          </a:p>
          <a:p>
            <a:pPr eaLnBrk="1" hangingPunct="1">
              <a:lnSpc>
                <a:spcPct val="150000"/>
              </a:lnSpc>
              <a:buFont typeface="Arial" charset="0"/>
              <a:buChar char="•"/>
            </a:pPr>
            <a:r>
              <a:rPr lang="de-DE" altLang="de-DE" sz="2100">
                <a:latin typeface="Tw Cen MT" pitchFamily="34" charset="0"/>
              </a:rPr>
              <a:t>1961: </a:t>
            </a:r>
            <a:r>
              <a:rPr lang="de-DE" altLang="de-DE" sz="2100" b="1">
                <a:latin typeface="Tw Cen MT" pitchFamily="34" charset="0"/>
              </a:rPr>
              <a:t>Antarktis-Vertrag</a:t>
            </a:r>
            <a:endParaRPr lang="de-DE" altLang="de-DE" sz="2100">
              <a:latin typeface="Tw Cen MT" pitchFamily="34" charset="0"/>
            </a:endParaRPr>
          </a:p>
          <a:p>
            <a:pPr eaLnBrk="1" hangingPunct="1">
              <a:lnSpc>
                <a:spcPct val="150000"/>
              </a:lnSpc>
              <a:buFont typeface="Arial" charset="0"/>
              <a:buChar char="•"/>
            </a:pPr>
            <a:r>
              <a:rPr lang="de-DE" altLang="de-DE" sz="2100">
                <a:latin typeface="Tw Cen MT" pitchFamily="34" charset="0"/>
              </a:rPr>
              <a:t>1972: </a:t>
            </a:r>
            <a:r>
              <a:rPr lang="de-DE" altLang="de-DE" sz="2100" b="1">
                <a:latin typeface="Tw Cen MT" pitchFamily="34" charset="0"/>
              </a:rPr>
              <a:t>ABM Vertrag</a:t>
            </a:r>
            <a:r>
              <a:rPr lang="de-DE" altLang="de-DE" sz="2100">
                <a:latin typeface="Tw Cen MT" pitchFamily="34" charset="0"/>
              </a:rPr>
              <a:t>; Anti-Raketenabwehr-Vertrag (Anti-Ballistic Missile)</a:t>
            </a:r>
          </a:p>
          <a:p>
            <a:pPr eaLnBrk="1" hangingPunct="1">
              <a:lnSpc>
                <a:spcPct val="150000"/>
              </a:lnSpc>
              <a:buFont typeface="Arial" charset="0"/>
              <a:buChar char="•"/>
            </a:pPr>
            <a:r>
              <a:rPr lang="de-DE" altLang="de-DE" sz="2100">
                <a:latin typeface="Tw Cen MT" pitchFamily="34" charset="0"/>
              </a:rPr>
              <a:t>1987: </a:t>
            </a:r>
            <a:r>
              <a:rPr lang="de-DE" altLang="de-DE" sz="2100" b="1">
                <a:latin typeface="Tw Cen MT" pitchFamily="34" charset="0"/>
              </a:rPr>
              <a:t>INF-Vertrag</a:t>
            </a:r>
            <a:r>
              <a:rPr lang="de-DE" altLang="de-DE" sz="2100">
                <a:latin typeface="Tw Cen MT" pitchFamily="34" charset="0"/>
              </a:rPr>
              <a:t> (Intermediate-range Nuclear Forces)</a:t>
            </a:r>
          </a:p>
          <a:p>
            <a:pPr eaLnBrk="1" hangingPunct="1">
              <a:lnSpc>
                <a:spcPct val="150000"/>
              </a:lnSpc>
              <a:buFont typeface="Arial" charset="0"/>
              <a:buChar char="•"/>
            </a:pPr>
            <a:r>
              <a:rPr lang="de-DE" altLang="de-DE" sz="2100" b="1">
                <a:latin typeface="Tw Cen MT" pitchFamily="34" charset="0"/>
              </a:rPr>
              <a:t>SALT- Verträge</a:t>
            </a:r>
            <a:r>
              <a:rPr lang="de-DE" altLang="de-DE" sz="2100">
                <a:latin typeface="Tw Cen MT" pitchFamily="34" charset="0"/>
              </a:rPr>
              <a:t> (Qualitativ) (Strategic Arms Limitations Talks) </a:t>
            </a:r>
          </a:p>
          <a:p>
            <a:pPr eaLnBrk="1" hangingPunct="1">
              <a:lnSpc>
                <a:spcPct val="150000"/>
              </a:lnSpc>
              <a:buFont typeface="Arial" charset="0"/>
              <a:buChar char="•"/>
            </a:pPr>
            <a:r>
              <a:rPr lang="en-GB" altLang="de-DE" sz="2100" b="1">
                <a:latin typeface="Tw Cen MT" pitchFamily="34" charset="0"/>
              </a:rPr>
              <a:t>START</a:t>
            </a:r>
            <a:r>
              <a:rPr lang="en-GB" altLang="de-DE" sz="2100">
                <a:latin typeface="Tw Cen MT" pitchFamily="34" charset="0"/>
              </a:rPr>
              <a:t> Prozess (Quantitativ) (Strategic Arms Reduction Talks) </a:t>
            </a:r>
          </a:p>
          <a:p>
            <a:pPr eaLnBrk="1" hangingPunct="1">
              <a:lnSpc>
                <a:spcPct val="150000"/>
              </a:lnSpc>
              <a:buFont typeface="Arial" charset="0"/>
              <a:buChar char="•"/>
            </a:pPr>
            <a:r>
              <a:rPr lang="de-DE" altLang="de-DE" sz="2100">
                <a:latin typeface="Tw Cen MT" pitchFamily="34" charset="0"/>
              </a:rPr>
              <a:t>2002: </a:t>
            </a:r>
            <a:r>
              <a:rPr lang="de-DE" altLang="de-DE" sz="2100" b="1">
                <a:latin typeface="Tw Cen MT" pitchFamily="34" charset="0"/>
              </a:rPr>
              <a:t>SORT </a:t>
            </a:r>
            <a:r>
              <a:rPr lang="de-DE" altLang="de-DE" sz="2100">
                <a:latin typeface="Tw Cen MT" pitchFamily="34" charset="0"/>
              </a:rPr>
              <a:t>Abkommen (nukleare Mittelstreckenwaffen)</a:t>
            </a:r>
          </a:p>
          <a:p>
            <a:pPr eaLnBrk="1" hangingPunct="1">
              <a:lnSpc>
                <a:spcPct val="150000"/>
              </a:lnSpc>
              <a:buFont typeface="Arial" charset="0"/>
              <a:buChar char="•"/>
            </a:pPr>
            <a:r>
              <a:rPr lang="de-DE" altLang="de-DE" sz="2100" b="1">
                <a:latin typeface="Tw Cen MT" pitchFamily="34" charset="0"/>
              </a:rPr>
              <a:t>Atomteststoppverträge</a:t>
            </a:r>
            <a:r>
              <a:rPr lang="de-DE" altLang="de-DE" sz="2100">
                <a:latin typeface="Tw Cen MT" pitchFamily="34" charset="0"/>
              </a:rPr>
              <a:t> (UN-Resolution 1996)</a:t>
            </a:r>
          </a:p>
        </p:txBody>
      </p:sp>
      <p:sp>
        <p:nvSpPr>
          <p:cNvPr id="10245" name="Rectangle 2"/>
          <p:cNvSpPr txBox="1">
            <a:spLocks noChangeArrowheads="1"/>
          </p:cNvSpPr>
          <p:nvPr/>
        </p:nvSpPr>
        <p:spPr bwMode="auto">
          <a:xfrm>
            <a:off x="2555875" y="274638"/>
            <a:ext cx="61309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4400">
                <a:solidFill>
                  <a:schemeClr val="bg1"/>
                </a:solidFill>
                <a:latin typeface="Tw Cen MT" pitchFamily="34" charset="0"/>
              </a:rPr>
              <a:t>Internationale Verträge zur atomaren Abrüstung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827088" y="2276475"/>
            <a:ext cx="7391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buFontTx/>
              <a:buChar char="-"/>
            </a:pPr>
            <a:endParaRPr lang="de-DE" altLang="de-DE" sz="2000">
              <a:solidFill>
                <a:srgbClr val="070707"/>
              </a:solidFill>
              <a:latin typeface="Verdana" pitchFamily="34" charset="0"/>
            </a:endParaRPr>
          </a:p>
          <a:p>
            <a:pPr eaLnBrk="1" hangingPunct="1">
              <a:buFontTx/>
              <a:buChar char="-"/>
            </a:pPr>
            <a:endParaRPr lang="de-DE" altLang="de-DE" sz="2000">
              <a:solidFill>
                <a:srgbClr val="070707"/>
              </a:solidFill>
              <a:latin typeface="Verdana" pitchFamily="34" charset="0"/>
            </a:endParaRPr>
          </a:p>
          <a:p>
            <a:pPr eaLnBrk="1" hangingPunct="1">
              <a:buFontTx/>
              <a:buChar char="-"/>
            </a:pPr>
            <a:endParaRPr lang="de-DE" altLang="de-DE" sz="2000">
              <a:solidFill>
                <a:srgbClr val="070707"/>
              </a:solidFill>
              <a:latin typeface="Verdana" pitchFamily="34" charset="0"/>
            </a:endParaRPr>
          </a:p>
        </p:txBody>
      </p:sp>
      <p:sp>
        <p:nvSpPr>
          <p:cNvPr id="11267" name="Text Box 4"/>
          <p:cNvSpPr txBox="1">
            <a:spLocks noChangeArrowheads="1"/>
          </p:cNvSpPr>
          <p:nvPr/>
        </p:nvSpPr>
        <p:spPr bwMode="auto">
          <a:xfrm>
            <a:off x="827088" y="2349500"/>
            <a:ext cx="676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endParaRPr lang="de-DE" altLang="de-DE"/>
          </a:p>
        </p:txBody>
      </p:sp>
      <p:sp>
        <p:nvSpPr>
          <p:cNvPr id="11268" name="Text Box 5"/>
          <p:cNvSpPr txBox="1">
            <a:spLocks noChangeArrowheads="1"/>
          </p:cNvSpPr>
          <p:nvPr/>
        </p:nvSpPr>
        <p:spPr bwMode="auto">
          <a:xfrm>
            <a:off x="468313" y="1700213"/>
            <a:ext cx="82184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altLang="de-DE" sz="2400" u="sng">
                <a:latin typeface="Tw Cen MT" pitchFamily="34" charset="0"/>
              </a:rPr>
              <a:t>NATO Doppelbeschluss 1979 und seine Folgen:</a:t>
            </a:r>
          </a:p>
          <a:p>
            <a:pPr eaLnBrk="1" hangingPunct="1"/>
            <a:endParaRPr lang="de-DE" altLang="de-DE" sz="2400" u="sng">
              <a:latin typeface="Tw Cen MT" pitchFamily="34" charset="0"/>
            </a:endParaRPr>
          </a:p>
          <a:p>
            <a:pPr eaLnBrk="1" hangingPunct="1"/>
            <a:r>
              <a:rPr lang="de-DE" altLang="de-DE" sz="2400">
                <a:latin typeface="Tw Cen MT" pitchFamily="34" charset="0"/>
              </a:rPr>
              <a:t>Stationierung von US-Mittelstreckenraketen in Westeuropa:</a:t>
            </a:r>
          </a:p>
          <a:p>
            <a:pPr eaLnBrk="1" hangingPunct="1">
              <a:buFont typeface="Arial" charset="0"/>
              <a:buChar char="•"/>
            </a:pPr>
            <a:r>
              <a:rPr lang="de-DE" altLang="de-DE" sz="2400">
                <a:latin typeface="Tw Cen MT" pitchFamily="34" charset="0"/>
              </a:rPr>
              <a:t> Stationierung1983 in: </a:t>
            </a:r>
          </a:p>
          <a:p>
            <a:pPr eaLnBrk="1" hangingPunct="1"/>
            <a:r>
              <a:rPr lang="de-DE" altLang="de-DE" sz="2400">
                <a:latin typeface="Tw Cen MT" pitchFamily="34" charset="0"/>
              </a:rPr>
              <a:t>	Belgien, Deutschland, Türkei, Niederlande, Italien, Kanada 	Großbritannien und Griechenland</a:t>
            </a:r>
          </a:p>
          <a:p>
            <a:pPr eaLnBrk="1" hangingPunct="1">
              <a:buFont typeface="Arial" charset="0"/>
              <a:buChar char="•"/>
            </a:pPr>
            <a:r>
              <a:rPr lang="de-DE" altLang="de-DE" sz="2400">
                <a:latin typeface="Tw Cen MT" pitchFamily="34" charset="0"/>
              </a:rPr>
              <a:t> Gründung der Nuklearen Planungsgruppe der NATO</a:t>
            </a:r>
          </a:p>
          <a:p>
            <a:pPr eaLnBrk="1" hangingPunct="1">
              <a:buFont typeface="Arial" charset="0"/>
              <a:buChar char="•"/>
            </a:pPr>
            <a:r>
              <a:rPr lang="de-DE" altLang="de-DE" sz="2400">
                <a:latin typeface="Tw Cen MT" pitchFamily="34" charset="0"/>
              </a:rPr>
              <a:t> Große Proteste der Friedensbewegung</a:t>
            </a:r>
          </a:p>
          <a:p>
            <a:pPr lvl="1" eaLnBrk="1" hangingPunct="1"/>
            <a:endParaRPr lang="de-DE" altLang="de-DE" sz="2400">
              <a:latin typeface="Tw Cen MT" pitchFamily="34" charset="0"/>
            </a:endParaRPr>
          </a:p>
          <a:p>
            <a:pPr eaLnBrk="1" hangingPunct="1"/>
            <a:r>
              <a:rPr lang="de-DE" altLang="de-DE" sz="2400">
                <a:latin typeface="Tw Cen MT" pitchFamily="34" charset="0"/>
              </a:rPr>
              <a:t>INF-Vertrag 1987 führt zur Abrüstung der Mittelstreckenraketen </a:t>
            </a:r>
            <a:endParaRPr lang="de-DE" altLang="de-DE">
              <a:latin typeface="Tw Cen MT" pitchFamily="34" charset="0"/>
            </a:endParaRPr>
          </a:p>
        </p:txBody>
      </p:sp>
      <p:sp>
        <p:nvSpPr>
          <p:cNvPr id="7" name="Rectangle 2"/>
          <p:cNvSpPr txBox="1">
            <a:spLocks noChangeArrowheads="1"/>
          </p:cNvSpPr>
          <p:nvPr/>
        </p:nvSpPr>
        <p:spPr bwMode="auto">
          <a:xfrm>
            <a:off x="2555875" y="274638"/>
            <a:ext cx="61309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Tw Cen MT" panose="020B0602020104020603" pitchFamily="34" charset="0"/>
                <a:ea typeface="ＭＳ Ｐゴシック" pitchFamily="-111" charset="-128"/>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de-DE" altLang="de-DE" kern="0" dirty="0" smtClean="0"/>
              <a:t>Nukleare Teilhabe der NATO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827088" y="2276475"/>
            <a:ext cx="7391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endParaRPr lang="de-DE" altLang="de-DE" sz="2000">
              <a:solidFill>
                <a:srgbClr val="070707"/>
              </a:solidFill>
              <a:latin typeface="Verdana" pitchFamily="34" charset="0"/>
            </a:endParaRPr>
          </a:p>
          <a:p>
            <a:pPr eaLnBrk="1" hangingPunct="1">
              <a:buFontTx/>
              <a:buChar char="-"/>
            </a:pPr>
            <a:endParaRPr lang="de-DE" altLang="de-DE" sz="2000">
              <a:solidFill>
                <a:srgbClr val="070707"/>
              </a:solidFill>
              <a:latin typeface="Verdana" pitchFamily="34" charset="0"/>
            </a:endParaRPr>
          </a:p>
          <a:p>
            <a:pPr eaLnBrk="1" hangingPunct="1">
              <a:buFontTx/>
              <a:buChar char="-"/>
            </a:pPr>
            <a:endParaRPr lang="de-DE" altLang="de-DE" sz="2000">
              <a:solidFill>
                <a:srgbClr val="070707"/>
              </a:solidFill>
              <a:latin typeface="Verdana" pitchFamily="34" charset="0"/>
            </a:endParaRPr>
          </a:p>
          <a:p>
            <a:pPr eaLnBrk="1" hangingPunct="1">
              <a:buFontTx/>
              <a:buChar char="-"/>
            </a:pPr>
            <a:endParaRPr lang="de-DE" altLang="de-DE" sz="2000">
              <a:solidFill>
                <a:srgbClr val="070707"/>
              </a:solidFill>
              <a:latin typeface="Verdana" pitchFamily="34" charset="0"/>
            </a:endParaRPr>
          </a:p>
        </p:txBody>
      </p:sp>
      <p:sp>
        <p:nvSpPr>
          <p:cNvPr id="12291" name="Text Box 4"/>
          <p:cNvSpPr txBox="1">
            <a:spLocks noChangeArrowheads="1"/>
          </p:cNvSpPr>
          <p:nvPr/>
        </p:nvSpPr>
        <p:spPr bwMode="auto">
          <a:xfrm>
            <a:off x="827088" y="2349500"/>
            <a:ext cx="676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endParaRPr lang="de-DE" altLang="de-DE"/>
          </a:p>
        </p:txBody>
      </p:sp>
      <p:sp>
        <p:nvSpPr>
          <p:cNvPr id="12292" name="Text Box 5"/>
          <p:cNvSpPr txBox="1">
            <a:spLocks noChangeArrowheads="1"/>
          </p:cNvSpPr>
          <p:nvPr/>
        </p:nvSpPr>
        <p:spPr bwMode="auto">
          <a:xfrm>
            <a:off x="414338" y="1700213"/>
            <a:ext cx="82724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altLang="de-DE" sz="2400" u="sng">
                <a:latin typeface="Tw Cen MT" pitchFamily="34" charset="0"/>
              </a:rPr>
              <a:t>Teilhabestaaten heute:</a:t>
            </a:r>
            <a:endParaRPr lang="de-DE" altLang="de-DE" sz="2400" u="sng">
              <a:latin typeface="Tw Cen MT" pitchFamily="34" charset="0"/>
              <a:sym typeface="Wingdings" pitchFamily="2" charset="2"/>
            </a:endParaRPr>
          </a:p>
          <a:p>
            <a:pPr eaLnBrk="1" hangingPunct="1"/>
            <a:r>
              <a:rPr lang="de-DE" altLang="de-DE" sz="2400">
                <a:latin typeface="Tw Cen MT" pitchFamily="34" charset="0"/>
                <a:sym typeface="Wingdings" pitchFamily="2" charset="2"/>
              </a:rPr>
              <a:t>	 Belgien</a:t>
            </a:r>
          </a:p>
          <a:p>
            <a:pPr eaLnBrk="1" hangingPunct="1"/>
            <a:r>
              <a:rPr lang="de-DE" altLang="de-DE" sz="2400">
                <a:latin typeface="Tw Cen MT" pitchFamily="34" charset="0"/>
                <a:sym typeface="Wingdings" pitchFamily="2" charset="2"/>
              </a:rPr>
              <a:t>	 Niederlande</a:t>
            </a:r>
          </a:p>
          <a:p>
            <a:pPr eaLnBrk="1" hangingPunct="1"/>
            <a:r>
              <a:rPr lang="de-DE" altLang="de-DE" sz="2400">
                <a:latin typeface="Tw Cen MT" pitchFamily="34" charset="0"/>
                <a:sym typeface="Wingdings" pitchFamily="2" charset="2"/>
              </a:rPr>
              <a:t>	 Italien</a:t>
            </a:r>
          </a:p>
          <a:p>
            <a:pPr eaLnBrk="1" hangingPunct="1"/>
            <a:r>
              <a:rPr lang="de-DE" altLang="de-DE" sz="2400">
                <a:latin typeface="Tw Cen MT" pitchFamily="34" charset="0"/>
                <a:sym typeface="Wingdings" pitchFamily="2" charset="2"/>
              </a:rPr>
              <a:t>	 Türkei</a:t>
            </a:r>
          </a:p>
          <a:p>
            <a:pPr eaLnBrk="1" hangingPunct="1"/>
            <a:r>
              <a:rPr lang="de-DE" altLang="de-DE" sz="2400">
                <a:latin typeface="Tw Cen MT" pitchFamily="34" charset="0"/>
                <a:sym typeface="Wingdings" pitchFamily="2" charset="2"/>
              </a:rPr>
              <a:t>	 Deutschland</a:t>
            </a:r>
          </a:p>
          <a:p>
            <a:pPr eaLnBrk="1" hangingPunct="1"/>
            <a:endParaRPr lang="de-DE" altLang="de-DE" sz="1200">
              <a:latin typeface="Tw Cen MT" pitchFamily="34" charset="0"/>
            </a:endParaRPr>
          </a:p>
          <a:p>
            <a:pPr eaLnBrk="1" hangingPunct="1"/>
            <a:r>
              <a:rPr lang="de-DE" altLang="de-DE" sz="2400" u="sng">
                <a:latin typeface="Tw Cen MT" pitchFamily="34" charset="0"/>
              </a:rPr>
              <a:t>Widerspruch zum Atomwaffensperrvertrag (Artikel I,II)</a:t>
            </a:r>
          </a:p>
          <a:p>
            <a:pPr lvl="2" eaLnBrk="1" hangingPunct="1"/>
            <a:r>
              <a:rPr lang="de-DE" altLang="de-DE" sz="2400">
                <a:latin typeface="Tw Cen MT" pitchFamily="34" charset="0"/>
              </a:rPr>
              <a:t>Jeder Kernwaffenstaat/</a:t>
            </a:r>
            <a:r>
              <a:rPr lang="de-DE" altLang="de-DE" sz="2400" i="1">
                <a:latin typeface="Tw Cen MT" pitchFamily="34" charset="0"/>
              </a:rPr>
              <a:t>Nicht-Kernwaffenstaat</a:t>
            </a:r>
            <a:r>
              <a:rPr lang="de-DE" altLang="de-DE" sz="2400">
                <a:latin typeface="Tw Cen MT" pitchFamily="34" charset="0"/>
              </a:rPr>
              <a:t>, der Vertragspartei ist, verpflichtet sich, Kernwaffen und sonstige Kernsprengkörper oder die Verfügungsgewalt darüber an niemanden </a:t>
            </a:r>
            <a:r>
              <a:rPr lang="de-DE" altLang="de-DE" sz="2400" u="sng">
                <a:latin typeface="Tw Cen MT" pitchFamily="34" charset="0"/>
              </a:rPr>
              <a:t>unmittelbar</a:t>
            </a:r>
            <a:r>
              <a:rPr lang="de-DE" altLang="de-DE" sz="2400">
                <a:latin typeface="Tw Cen MT" pitchFamily="34" charset="0"/>
              </a:rPr>
              <a:t> oder mittelbar weiterzugeben/</a:t>
            </a:r>
            <a:r>
              <a:rPr lang="de-DE" altLang="de-DE" sz="2400" i="1">
                <a:latin typeface="Tw Cen MT" pitchFamily="34" charset="0"/>
              </a:rPr>
              <a:t>zu erwerben</a:t>
            </a:r>
            <a:endParaRPr lang="de-DE" altLang="de-DE">
              <a:latin typeface="Tw Cen MT" pitchFamily="34" charset="0"/>
            </a:endParaRPr>
          </a:p>
        </p:txBody>
      </p:sp>
      <p:sp>
        <p:nvSpPr>
          <p:cNvPr id="7" name="Rectangle 2"/>
          <p:cNvSpPr txBox="1">
            <a:spLocks noChangeArrowheads="1"/>
          </p:cNvSpPr>
          <p:nvPr/>
        </p:nvSpPr>
        <p:spPr bwMode="auto">
          <a:xfrm>
            <a:off x="2555875" y="274638"/>
            <a:ext cx="61309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Tw Cen MT" panose="020B0602020104020603" pitchFamily="34" charset="0"/>
                <a:ea typeface="ＭＳ Ｐゴシック" pitchFamily="-111" charset="-128"/>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de-DE" altLang="de-DE" kern="0" dirty="0" smtClean="0"/>
              <a:t>Nukleare Teilhabe der NATO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lathea">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357</Words>
  <Application>Microsoft Office PowerPoint</Application>
  <PresentationFormat>Bildschirmpräsentation (4:3)</PresentationFormat>
  <Paragraphs>115</Paragraphs>
  <Slides>12</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Arial</vt:lpstr>
      <vt:lpstr>ＭＳ Ｐゴシック</vt:lpstr>
      <vt:lpstr>Tw Cen MT</vt:lpstr>
      <vt:lpstr>Times New Roman</vt:lpstr>
      <vt:lpstr>Wingdings</vt:lpstr>
      <vt:lpstr>Verdana</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Tobias Bollinger</dc:creator>
  <cp:lastModifiedBy>Nina</cp:lastModifiedBy>
  <cp:revision>67</cp:revision>
  <dcterms:created xsi:type="dcterms:W3CDTF">2014-10-26T10:28:38Z</dcterms:created>
  <dcterms:modified xsi:type="dcterms:W3CDTF">2016-02-24T10:36:01Z</dcterms:modified>
</cp:coreProperties>
</file>